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72"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80" r:id="rId19"/>
    <p:sldId id="279" r:id="rId20"/>
    <p:sldId id="273" r:id="rId21"/>
    <p:sldId id="274" r:id="rId22"/>
    <p:sldId id="275" r:id="rId23"/>
    <p:sldId id="276" r:id="rId24"/>
    <p:sldId id="277" r:id="rId25"/>
    <p:sldId id="278" r:id="rId26"/>
  </p:sldIdLst>
  <p:sldSz cx="9753600" cy="7315200"/>
  <p:notesSz cx="6858000" cy="9144000"/>
  <p:embeddedFontLst>
    <p:embeddedFont>
      <p:font typeface="Feel Free Playful" panose="020B0604020202020204" charset="0"/>
      <p:regular r:id="rId27"/>
    </p:embeddedFont>
    <p:embeddedFont>
      <p:font typeface="Poppins" panose="00000500000000000000" pitchFamily="2" charset="0"/>
      <p:regular r:id="rId28"/>
      <p:bold r:id="rId29"/>
    </p:embeddedFont>
    <p:embeddedFont>
      <p:font typeface="Poppins Bold" panose="00000800000000000000" charset="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92" autoAdjust="0"/>
    <p:restoredTop sz="94622" autoAdjust="0"/>
  </p:normalViewPr>
  <p:slideViewPr>
    <p:cSldViewPr>
      <p:cViewPr varScale="1">
        <p:scale>
          <a:sx n="65" d="100"/>
          <a:sy n="65" d="100"/>
        </p:scale>
        <p:origin x="1810" y="5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8" Type="http://schemas.openxmlformats.org/officeDocument/2006/relationships/slide" Target="slides/slide7.xml"/></Relationships>
</file>

<file path=ppt/media/image1.png>
</file>

<file path=ppt/media/image10.svg>
</file>

<file path=ppt/media/image11.png>
</file>

<file path=ppt/media/image12.png>
</file>

<file path=ppt/media/image13.svg>
</file>

<file path=ppt/media/image14.jpeg>
</file>

<file path=ppt/media/image15.jpeg>
</file>

<file path=ppt/media/image16.jpeg>
</file>

<file path=ppt/media/image17.jpeg>
</file>

<file path=ppt/media/image18.jpeg>
</file>

<file path=ppt/media/image19.jpeg>
</file>

<file path=ppt/media/image2.svg>
</file>

<file path=ppt/media/image20.png>
</file>

<file path=ppt/media/image21.png>
</file>

<file path=ppt/media/image22.svg>
</file>

<file path=ppt/media/image23.png>
</file>

<file path=ppt/media/image24.sv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sv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svg>
</file>

<file path=ppt/media/image56.png>
</file>

<file path=ppt/media/image57.svg>
</file>

<file path=ppt/media/image58.png>
</file>

<file path=ppt/media/image59.png>
</file>

<file path=ppt/media/image6.sv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jpeg>
</file>

<file path=ppt/media/image69.jpeg>
</file>

<file path=ppt/media/image7.png>
</file>

<file path=ppt/media/image70.jpe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18" Type="http://schemas.openxmlformats.org/officeDocument/2006/relationships/image" Target="../media/image17.jpe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jpeg"/><Relationship Id="rId2" Type="http://schemas.openxmlformats.org/officeDocument/2006/relationships/image" Target="../media/image1.png"/><Relationship Id="rId16" Type="http://schemas.openxmlformats.org/officeDocument/2006/relationships/image" Target="../media/image15.jpeg"/><Relationship Id="rId20" Type="http://schemas.openxmlformats.org/officeDocument/2006/relationships/image" Target="../media/image19.jpe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jpeg"/><Relationship Id="rId10" Type="http://schemas.openxmlformats.org/officeDocument/2006/relationships/image" Target="../media/image9.png"/><Relationship Id="rId19" Type="http://schemas.openxmlformats.org/officeDocument/2006/relationships/image" Target="../media/image18.jpe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svg"/></Relationships>
</file>

<file path=ppt/slides/_rels/slide10.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10.svg"/><Relationship Id="rId10" Type="http://schemas.openxmlformats.org/officeDocument/2006/relationships/image" Target="../media/image40.png"/><Relationship Id="rId4" Type="http://schemas.openxmlformats.org/officeDocument/2006/relationships/image" Target="../media/image9.png"/><Relationship Id="rId9" Type="http://schemas.openxmlformats.org/officeDocument/2006/relationships/image" Target="../media/image39.png"/></Relationships>
</file>

<file path=ppt/slides/_rels/slide11.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10.svg"/><Relationship Id="rId10" Type="http://schemas.openxmlformats.org/officeDocument/2006/relationships/image" Target="../media/image42.png"/><Relationship Id="rId4" Type="http://schemas.openxmlformats.org/officeDocument/2006/relationships/image" Target="../media/image9.png"/><Relationship Id="rId9" Type="http://schemas.openxmlformats.org/officeDocument/2006/relationships/image" Target="../media/image41.png"/></Relationships>
</file>

<file path=ppt/slides/_rels/slide12.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2.svg"/><Relationship Id="rId7" Type="http://schemas.openxmlformats.org/officeDocument/2006/relationships/image" Target="../media/image4.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11" Type="http://schemas.openxmlformats.org/officeDocument/2006/relationships/image" Target="../media/image46.svg"/><Relationship Id="rId5" Type="http://schemas.openxmlformats.org/officeDocument/2006/relationships/image" Target="../media/image10.svg"/><Relationship Id="rId10" Type="http://schemas.openxmlformats.org/officeDocument/2006/relationships/image" Target="../media/image45.png"/><Relationship Id="rId4" Type="http://schemas.openxmlformats.org/officeDocument/2006/relationships/image" Target="../media/image9.png"/><Relationship Id="rId9" Type="http://schemas.openxmlformats.org/officeDocument/2006/relationships/image" Target="../media/image44.png"/></Relationships>
</file>

<file path=ppt/slides/_rels/slide13.xml.rels><?xml version="1.0" encoding="UTF-8" standalone="yes"?>
<Relationships xmlns="http://schemas.openxmlformats.org/package/2006/relationships"><Relationship Id="rId8" Type="http://schemas.openxmlformats.org/officeDocument/2006/relationships/image" Target="../media/image44.png"/><Relationship Id="rId3" Type="http://schemas.openxmlformats.org/officeDocument/2006/relationships/image" Target="../media/image2.svg"/><Relationship Id="rId7" Type="http://schemas.openxmlformats.org/officeDocument/2006/relationships/image" Target="../media/image4.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11" Type="http://schemas.openxmlformats.org/officeDocument/2006/relationships/image" Target="../media/image47.png"/><Relationship Id="rId5" Type="http://schemas.openxmlformats.org/officeDocument/2006/relationships/image" Target="../media/image10.svg"/><Relationship Id="rId10" Type="http://schemas.openxmlformats.org/officeDocument/2006/relationships/image" Target="../media/image46.svg"/><Relationship Id="rId4" Type="http://schemas.openxmlformats.org/officeDocument/2006/relationships/image" Target="../media/image9.png"/><Relationship Id="rId9" Type="http://schemas.openxmlformats.org/officeDocument/2006/relationships/image" Target="../media/image45.png"/></Relationships>
</file>

<file path=ppt/slides/_rels/slide14.xml.rels><?xml version="1.0" encoding="UTF-8" standalone="yes"?>
<Relationships xmlns="http://schemas.openxmlformats.org/package/2006/relationships"><Relationship Id="rId8" Type="http://schemas.openxmlformats.org/officeDocument/2006/relationships/image" Target="../media/image44.png"/><Relationship Id="rId13" Type="http://schemas.openxmlformats.org/officeDocument/2006/relationships/image" Target="../media/image50.png"/><Relationship Id="rId3" Type="http://schemas.openxmlformats.org/officeDocument/2006/relationships/image" Target="../media/image2.svg"/><Relationship Id="rId7" Type="http://schemas.openxmlformats.org/officeDocument/2006/relationships/image" Target="../media/image4.svg"/><Relationship Id="rId12" Type="http://schemas.openxmlformats.org/officeDocument/2006/relationships/image" Target="../media/image4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11" Type="http://schemas.openxmlformats.org/officeDocument/2006/relationships/image" Target="../media/image48.png"/><Relationship Id="rId5" Type="http://schemas.openxmlformats.org/officeDocument/2006/relationships/image" Target="../media/image10.svg"/><Relationship Id="rId10" Type="http://schemas.openxmlformats.org/officeDocument/2006/relationships/image" Target="../media/image46.svg"/><Relationship Id="rId4" Type="http://schemas.openxmlformats.org/officeDocument/2006/relationships/image" Target="../media/image9.png"/><Relationship Id="rId9" Type="http://schemas.openxmlformats.org/officeDocument/2006/relationships/image" Target="../media/image45.png"/></Relationships>
</file>

<file path=ppt/slides/_rels/slide15.xml.rels><?xml version="1.0" encoding="UTF-8" standalone="yes"?>
<Relationships xmlns="http://schemas.openxmlformats.org/package/2006/relationships"><Relationship Id="rId8" Type="http://schemas.openxmlformats.org/officeDocument/2006/relationships/image" Target="../media/image55.svg"/><Relationship Id="rId3" Type="http://schemas.openxmlformats.org/officeDocument/2006/relationships/image" Target="../media/image2.svg"/><Relationship Id="rId7" Type="http://schemas.openxmlformats.org/officeDocument/2006/relationships/image" Target="../media/image5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3.png"/><Relationship Id="rId5" Type="http://schemas.openxmlformats.org/officeDocument/2006/relationships/image" Target="../media/image52.png"/><Relationship Id="rId10" Type="http://schemas.openxmlformats.org/officeDocument/2006/relationships/image" Target="../media/image57.svg"/><Relationship Id="rId4" Type="http://schemas.openxmlformats.org/officeDocument/2006/relationships/image" Target="../media/image51.png"/><Relationship Id="rId9" Type="http://schemas.openxmlformats.org/officeDocument/2006/relationships/image" Target="../media/image56.png"/></Relationships>
</file>

<file path=ppt/slides/_rels/slide16.xml.rels><?xml version="1.0" encoding="UTF-8" standalone="yes"?>
<Relationships xmlns="http://schemas.openxmlformats.org/package/2006/relationships"><Relationship Id="rId8" Type="http://schemas.openxmlformats.org/officeDocument/2006/relationships/image" Target="../media/image46.svg"/><Relationship Id="rId3" Type="http://schemas.openxmlformats.org/officeDocument/2006/relationships/image" Target="../media/image2.svg"/><Relationship Id="rId7" Type="http://schemas.openxmlformats.org/officeDocument/2006/relationships/image" Target="../media/image45.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4.svg"/><Relationship Id="rId5" Type="http://schemas.openxmlformats.org/officeDocument/2006/relationships/image" Target="../media/image23.png"/><Relationship Id="rId10" Type="http://schemas.openxmlformats.org/officeDocument/2006/relationships/image" Target="../media/image60.png"/><Relationship Id="rId4" Type="http://schemas.openxmlformats.org/officeDocument/2006/relationships/image" Target="../media/image58.png"/><Relationship Id="rId9" Type="http://schemas.openxmlformats.org/officeDocument/2006/relationships/image" Target="../media/image59.png"/></Relationships>
</file>

<file path=ppt/slides/_rels/slide17.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2.svg"/><Relationship Id="rId7"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62.png"/><Relationship Id="rId4" Type="http://schemas.openxmlformats.org/officeDocument/2006/relationships/image" Target="../media/image61.png"/></Relationships>
</file>

<file path=ppt/slides/_rels/slide18.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image" Target="../media/image2.sv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svg"/><Relationship Id="rId11" Type="http://schemas.openxmlformats.org/officeDocument/2006/relationships/image" Target="../media/image46.svg"/><Relationship Id="rId5" Type="http://schemas.openxmlformats.org/officeDocument/2006/relationships/image" Target="../media/image9.png"/><Relationship Id="rId10" Type="http://schemas.openxmlformats.org/officeDocument/2006/relationships/image" Target="../media/image45.png"/><Relationship Id="rId4" Type="http://schemas.openxmlformats.org/officeDocument/2006/relationships/image" Target="../media/image63.png"/><Relationship Id="rId9" Type="http://schemas.openxmlformats.org/officeDocument/2006/relationships/image" Target="../media/image44.png"/></Relationships>
</file>

<file path=ppt/slides/_rels/slide19.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2.svg"/><Relationship Id="rId7" Type="http://schemas.openxmlformats.org/officeDocument/2006/relationships/image" Target="../media/image5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4.png"/><Relationship Id="rId5" Type="http://schemas.openxmlformats.org/officeDocument/2006/relationships/image" Target="../media/image24.svg"/><Relationship Id="rId4" Type="http://schemas.openxmlformats.org/officeDocument/2006/relationships/image" Target="../media/image23.png"/><Relationship Id="rId9" Type="http://schemas.openxmlformats.org/officeDocument/2006/relationships/image" Target="../media/image46.svg"/></Relationships>
</file>

<file path=ppt/slides/_rels/slide2.xml.rels><?xml version="1.0" encoding="UTF-8" standalone="yes"?>
<Relationships xmlns="http://schemas.openxmlformats.org/package/2006/relationships"><Relationship Id="rId8" Type="http://schemas.openxmlformats.org/officeDocument/2006/relationships/image" Target="../media/image18.jpeg"/><Relationship Id="rId3" Type="http://schemas.openxmlformats.org/officeDocument/2006/relationships/image" Target="../media/image2.svg"/><Relationship Id="rId7" Type="http://schemas.openxmlformats.org/officeDocument/2006/relationships/image" Target="../media/image17.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6.jpeg"/><Relationship Id="rId5" Type="http://schemas.openxmlformats.org/officeDocument/2006/relationships/image" Target="../media/image15.jpeg"/><Relationship Id="rId10" Type="http://schemas.openxmlformats.org/officeDocument/2006/relationships/image" Target="../media/image20.png"/><Relationship Id="rId4" Type="http://schemas.openxmlformats.org/officeDocument/2006/relationships/image" Target="../media/image14.jpeg"/><Relationship Id="rId9" Type="http://schemas.openxmlformats.org/officeDocument/2006/relationships/image" Target="../media/image19.jpeg"/></Relationships>
</file>

<file path=ppt/slides/_rels/slide2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svg"/><Relationship Id="rId7" Type="http://schemas.openxmlformats.org/officeDocument/2006/relationships/image" Target="../media/image65.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62.png"/><Relationship Id="rId9" Type="http://schemas.openxmlformats.org/officeDocument/2006/relationships/image" Target="../media/image66.png"/></Relationships>
</file>

<file path=ppt/slides/_rels/slide21.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2.svg"/><Relationship Id="rId7" Type="http://schemas.openxmlformats.org/officeDocument/2006/relationships/image" Target="../media/image4.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10.svg"/><Relationship Id="rId10" Type="http://schemas.openxmlformats.org/officeDocument/2006/relationships/image" Target="../media/image67.png"/><Relationship Id="rId4" Type="http://schemas.openxmlformats.org/officeDocument/2006/relationships/image" Target="../media/image9.png"/><Relationship Id="rId9" Type="http://schemas.openxmlformats.org/officeDocument/2006/relationships/image" Target="../media/image46.svg"/></Relationships>
</file>

<file path=ppt/slides/_rels/slide22.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2.svg"/><Relationship Id="rId7" Type="http://schemas.openxmlformats.org/officeDocument/2006/relationships/image" Target="../media/image4.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10.svg"/><Relationship Id="rId10" Type="http://schemas.openxmlformats.org/officeDocument/2006/relationships/image" Target="../media/image68.jpeg"/><Relationship Id="rId4" Type="http://schemas.openxmlformats.org/officeDocument/2006/relationships/image" Target="../media/image9.png"/><Relationship Id="rId9" Type="http://schemas.openxmlformats.org/officeDocument/2006/relationships/image" Target="../media/image46.svg"/></Relationships>
</file>

<file path=ppt/slides/_rels/slide23.xml.rels><?xml version="1.0" encoding="UTF-8" standalone="yes"?>
<Relationships xmlns="http://schemas.openxmlformats.org/package/2006/relationships"><Relationship Id="rId8" Type="http://schemas.openxmlformats.org/officeDocument/2006/relationships/image" Target="../media/image69.jpeg"/><Relationship Id="rId3" Type="http://schemas.openxmlformats.org/officeDocument/2006/relationships/image" Target="../media/image2.svg"/><Relationship Id="rId7" Type="http://schemas.openxmlformats.org/officeDocument/2006/relationships/image" Target="../media/image4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5.png"/><Relationship Id="rId5" Type="http://schemas.openxmlformats.org/officeDocument/2006/relationships/image" Target="../media/image10.svg"/><Relationship Id="rId4" Type="http://schemas.openxmlformats.org/officeDocument/2006/relationships/image" Target="../media/image9.png"/><Relationship Id="rId9" Type="http://schemas.openxmlformats.org/officeDocument/2006/relationships/image" Target="../media/image58.png"/></Relationships>
</file>

<file path=ppt/slides/_rels/slide24.xml.rels><?xml version="1.0" encoding="UTF-8" standalone="yes"?>
<Relationships xmlns="http://schemas.openxmlformats.org/package/2006/relationships"><Relationship Id="rId8" Type="http://schemas.openxmlformats.org/officeDocument/2006/relationships/image" Target="../media/image56.png"/><Relationship Id="rId3" Type="http://schemas.openxmlformats.org/officeDocument/2006/relationships/image" Target="../media/image2.svg"/><Relationship Id="rId7" Type="http://schemas.openxmlformats.org/officeDocument/2006/relationships/image" Target="../media/image55.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4.png"/><Relationship Id="rId5" Type="http://schemas.openxmlformats.org/officeDocument/2006/relationships/image" Target="../media/image53.png"/><Relationship Id="rId10" Type="http://schemas.openxmlformats.org/officeDocument/2006/relationships/image" Target="../media/image70.jpeg"/><Relationship Id="rId4" Type="http://schemas.openxmlformats.org/officeDocument/2006/relationships/image" Target="../media/image51.png"/><Relationship Id="rId9" Type="http://schemas.openxmlformats.org/officeDocument/2006/relationships/image" Target="../media/image57.svg"/></Relationships>
</file>

<file path=ppt/slides/_rels/slide25.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2.svg"/><Relationship Id="rId7" Type="http://schemas.openxmlformats.org/officeDocument/2006/relationships/image" Target="../media/image10.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26.png"/><Relationship Id="rId4" Type="http://schemas.openxmlformats.org/officeDocument/2006/relationships/image" Target="../media/image25.png"/><Relationship Id="rId9" Type="http://schemas.openxmlformats.org/officeDocument/2006/relationships/image" Target="../media/image46.svg"/></Relationships>
</file>

<file path=ppt/slides/_rels/slide3.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2.svg"/><Relationship Id="rId7"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svg"/><Relationship Id="rId11" Type="http://schemas.openxmlformats.org/officeDocument/2006/relationships/image" Target="../media/image25.png"/><Relationship Id="rId5" Type="http://schemas.openxmlformats.org/officeDocument/2006/relationships/image" Target="../media/image9.png"/><Relationship Id="rId10" Type="http://schemas.openxmlformats.org/officeDocument/2006/relationships/image" Target="../media/image24.svg"/><Relationship Id="rId4" Type="http://schemas.openxmlformats.org/officeDocument/2006/relationships/image" Target="../media/image20.png"/><Relationship Id="rId9" Type="http://schemas.openxmlformats.org/officeDocument/2006/relationships/image" Target="../media/image23.png"/></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svg"/><Relationship Id="rId7" Type="http://schemas.openxmlformats.org/officeDocument/2006/relationships/image" Target="../media/image2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25.png"/><Relationship Id="rId9" Type="http://schemas.openxmlformats.org/officeDocument/2006/relationships/image" Target="../media/image6.svg"/></Relationships>
</file>

<file path=ppt/slides/_rels/slide5.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2.sv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26.png"/></Relationships>
</file>

<file path=ppt/slides/_rels/slide6.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2.sv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28.png"/><Relationship Id="rId4" Type="http://schemas.openxmlformats.org/officeDocument/2006/relationships/image" Target="../media/image26.png"/><Relationship Id="rId9" Type="http://schemas.openxmlformats.org/officeDocument/2006/relationships/image" Target="../media/image27.png"/></Relationships>
</file>

<file path=ppt/slides/_rels/slide7.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31.png"/><Relationship Id="rId5" Type="http://schemas.openxmlformats.org/officeDocument/2006/relationships/image" Target="../media/image10.svg"/><Relationship Id="rId10" Type="http://schemas.openxmlformats.org/officeDocument/2006/relationships/image" Target="../media/image26.png"/><Relationship Id="rId4" Type="http://schemas.openxmlformats.org/officeDocument/2006/relationships/image" Target="../media/image9.png"/><Relationship Id="rId9" Type="http://schemas.openxmlformats.org/officeDocument/2006/relationships/image" Target="../media/image30.png"/></Relationships>
</file>

<file path=ppt/slides/_rels/slide8.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31.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34.png"/><Relationship Id="rId5" Type="http://schemas.openxmlformats.org/officeDocument/2006/relationships/image" Target="../media/image10.svg"/><Relationship Id="rId10" Type="http://schemas.openxmlformats.org/officeDocument/2006/relationships/image" Target="../media/image33.png"/><Relationship Id="rId4" Type="http://schemas.openxmlformats.org/officeDocument/2006/relationships/image" Target="../media/image9.png"/><Relationship Id="rId9" Type="http://schemas.openxmlformats.org/officeDocument/2006/relationships/image" Target="../media/image26.png"/></Relationships>
</file>

<file path=ppt/slides/_rels/slide9.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3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37.png"/><Relationship Id="rId5" Type="http://schemas.openxmlformats.org/officeDocument/2006/relationships/image" Target="../media/image10.svg"/><Relationship Id="rId10" Type="http://schemas.openxmlformats.org/officeDocument/2006/relationships/image" Target="../media/image36.png"/><Relationship Id="rId4" Type="http://schemas.openxmlformats.org/officeDocument/2006/relationships/image" Target="../media/image9.png"/><Relationship Id="rId9" Type="http://schemas.openxmlformats.org/officeDocument/2006/relationships/image" Target="../media/image3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876800" y="43073"/>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4" name="Freeform 4"/>
          <p:cNvSpPr/>
          <p:nvPr/>
        </p:nvSpPr>
        <p:spPr>
          <a:xfrm rot="-5848880">
            <a:off x="8005297" y="2636403"/>
            <a:ext cx="2450976" cy="1430479"/>
          </a:xfrm>
          <a:custGeom>
            <a:avLst/>
            <a:gdLst/>
            <a:ahLst/>
            <a:cxnLst/>
            <a:rect l="l" t="t" r="r" b="b"/>
            <a:pathLst>
              <a:path w="2450976" h="1430479">
                <a:moveTo>
                  <a:pt x="0" y="0"/>
                </a:moveTo>
                <a:lnTo>
                  <a:pt x="2450975" y="0"/>
                </a:lnTo>
                <a:lnTo>
                  <a:pt x="2450975" y="1430478"/>
                </a:lnTo>
                <a:lnTo>
                  <a:pt x="0" y="1430478"/>
                </a:lnTo>
                <a:lnTo>
                  <a:pt x="0" y="0"/>
                </a:lnTo>
                <a:close/>
              </a:path>
            </a:pathLst>
          </a:custGeom>
          <a:blipFill>
            <a:blip r:embed="rId4">
              <a:alphaModFix amt="52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5" name="Freeform 5"/>
          <p:cNvSpPr/>
          <p:nvPr/>
        </p:nvSpPr>
        <p:spPr>
          <a:xfrm rot="-790968">
            <a:off x="-334096" y="5416120"/>
            <a:ext cx="2450976" cy="1430479"/>
          </a:xfrm>
          <a:custGeom>
            <a:avLst/>
            <a:gdLst/>
            <a:ahLst/>
            <a:cxnLst/>
            <a:rect l="l" t="t" r="r" b="b"/>
            <a:pathLst>
              <a:path w="2450976" h="1430479">
                <a:moveTo>
                  <a:pt x="0" y="0"/>
                </a:moveTo>
                <a:lnTo>
                  <a:pt x="2450976" y="0"/>
                </a:lnTo>
                <a:lnTo>
                  <a:pt x="2450976" y="1430478"/>
                </a:lnTo>
                <a:lnTo>
                  <a:pt x="0" y="1430478"/>
                </a:lnTo>
                <a:lnTo>
                  <a:pt x="0" y="0"/>
                </a:lnTo>
                <a:close/>
              </a:path>
            </a:pathLst>
          </a:custGeom>
          <a:blipFill>
            <a:blip r:embed="rId4">
              <a:alphaModFix amt="52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6" name="Freeform 6"/>
          <p:cNvSpPr/>
          <p:nvPr/>
        </p:nvSpPr>
        <p:spPr>
          <a:xfrm>
            <a:off x="7712412" y="4594214"/>
            <a:ext cx="499021" cy="561271"/>
          </a:xfrm>
          <a:custGeom>
            <a:avLst/>
            <a:gdLst/>
            <a:ahLst/>
            <a:cxnLst/>
            <a:rect l="l" t="t" r="r" b="b"/>
            <a:pathLst>
              <a:path w="499021" h="561271">
                <a:moveTo>
                  <a:pt x="0" y="0"/>
                </a:moveTo>
                <a:lnTo>
                  <a:pt x="499021" y="0"/>
                </a:lnTo>
                <a:lnTo>
                  <a:pt x="499021" y="561271"/>
                </a:lnTo>
                <a:lnTo>
                  <a:pt x="0" y="561271"/>
                </a:lnTo>
                <a:lnTo>
                  <a:pt x="0" y="0"/>
                </a:lnTo>
                <a:close/>
              </a:path>
            </a:pathLst>
          </a:custGeom>
          <a:blipFill>
            <a:blip r:embed="rId6">
              <a:alphaModFix amt="52000"/>
              <a:extLst>
                <a:ext uri="{96DAC541-7B7A-43D3-8B79-37D633B846F1}">
                  <asvg:svgBlip xmlns:asvg="http://schemas.microsoft.com/office/drawing/2016/SVG/main" r:embed="rId7"/>
                </a:ext>
              </a:extLst>
            </a:blip>
            <a:stretch>
              <a:fillRect/>
            </a:stretch>
          </a:blipFill>
        </p:spPr>
        <p:txBody>
          <a:bodyPr/>
          <a:lstStyle/>
          <a:p>
            <a:endParaRPr lang="en-US"/>
          </a:p>
        </p:txBody>
      </p:sp>
      <p:sp>
        <p:nvSpPr>
          <p:cNvPr id="7" name="Freeform 7"/>
          <p:cNvSpPr/>
          <p:nvPr/>
        </p:nvSpPr>
        <p:spPr>
          <a:xfrm>
            <a:off x="891392" y="2342220"/>
            <a:ext cx="416371" cy="536026"/>
          </a:xfrm>
          <a:custGeom>
            <a:avLst/>
            <a:gdLst/>
            <a:ahLst/>
            <a:cxnLst/>
            <a:rect l="l" t="t" r="r" b="b"/>
            <a:pathLst>
              <a:path w="416371" h="536026">
                <a:moveTo>
                  <a:pt x="0" y="0"/>
                </a:moveTo>
                <a:lnTo>
                  <a:pt x="416371" y="0"/>
                </a:lnTo>
                <a:lnTo>
                  <a:pt x="416371" y="536025"/>
                </a:lnTo>
                <a:lnTo>
                  <a:pt x="0" y="536025"/>
                </a:lnTo>
                <a:lnTo>
                  <a:pt x="0" y="0"/>
                </a:lnTo>
                <a:close/>
              </a:path>
            </a:pathLst>
          </a:custGeom>
          <a:blipFill>
            <a:blip r:embed="rId8">
              <a:alphaModFix amt="52000"/>
              <a:extLst>
                <a:ext uri="{96DAC541-7B7A-43D3-8B79-37D633B846F1}">
                  <asvg:svgBlip xmlns:asvg="http://schemas.microsoft.com/office/drawing/2016/SVG/main" r:embed="rId9"/>
                </a:ext>
              </a:extLst>
            </a:blip>
            <a:stretch>
              <a:fillRect/>
            </a:stretch>
          </a:blipFill>
        </p:spPr>
        <p:txBody>
          <a:bodyPr/>
          <a:lstStyle/>
          <a:p>
            <a:endParaRPr lang="en-US"/>
          </a:p>
        </p:txBody>
      </p:sp>
      <p:sp>
        <p:nvSpPr>
          <p:cNvPr id="8" name="Freeform 8"/>
          <p:cNvSpPr/>
          <p:nvPr/>
        </p:nvSpPr>
        <p:spPr>
          <a:xfrm>
            <a:off x="6745601" y="5814881"/>
            <a:ext cx="3901440" cy="2584704"/>
          </a:xfrm>
          <a:custGeom>
            <a:avLst/>
            <a:gdLst/>
            <a:ahLst/>
            <a:cxnLst/>
            <a:rect l="l" t="t" r="r" b="b"/>
            <a:pathLst>
              <a:path w="3901440" h="2584704">
                <a:moveTo>
                  <a:pt x="0" y="0"/>
                </a:moveTo>
                <a:lnTo>
                  <a:pt x="3901440" y="0"/>
                </a:lnTo>
                <a:lnTo>
                  <a:pt x="3901440" y="2584704"/>
                </a:lnTo>
                <a:lnTo>
                  <a:pt x="0" y="2584704"/>
                </a:lnTo>
                <a:lnTo>
                  <a:pt x="0" y="0"/>
                </a:lnTo>
                <a:close/>
              </a:path>
            </a:pathLst>
          </a:custGeom>
          <a:blipFill>
            <a:blip r:embed="rId10">
              <a:alphaModFix amt="50000"/>
              <a:extLst>
                <a:ext uri="{96DAC541-7B7A-43D3-8B79-37D633B846F1}">
                  <asvg:svgBlip xmlns:asvg="http://schemas.microsoft.com/office/drawing/2016/SVG/main" r:embed="rId11"/>
                </a:ext>
              </a:extLst>
            </a:blip>
            <a:stretch>
              <a:fillRect/>
            </a:stretch>
          </a:blipFill>
        </p:spPr>
        <p:txBody>
          <a:bodyPr/>
          <a:lstStyle/>
          <a:p>
            <a:endParaRPr lang="en-US"/>
          </a:p>
        </p:txBody>
      </p:sp>
      <p:grpSp>
        <p:nvGrpSpPr>
          <p:cNvPr id="9" name="Group 9"/>
          <p:cNvGrpSpPr/>
          <p:nvPr/>
        </p:nvGrpSpPr>
        <p:grpSpPr>
          <a:xfrm>
            <a:off x="3599556" y="5406523"/>
            <a:ext cx="2554487" cy="1021799"/>
            <a:chOff x="0" y="0"/>
            <a:chExt cx="946106" cy="378444"/>
          </a:xfrm>
        </p:grpSpPr>
        <p:sp>
          <p:nvSpPr>
            <p:cNvPr id="10" name="Freeform 10"/>
            <p:cNvSpPr/>
            <p:nvPr/>
          </p:nvSpPr>
          <p:spPr>
            <a:xfrm>
              <a:off x="0" y="0"/>
              <a:ext cx="946106" cy="378444"/>
            </a:xfrm>
            <a:custGeom>
              <a:avLst/>
              <a:gdLst/>
              <a:ahLst/>
              <a:cxnLst/>
              <a:rect l="l" t="t" r="r" b="b"/>
              <a:pathLst>
                <a:path w="946106" h="378444">
                  <a:moveTo>
                    <a:pt x="473053" y="0"/>
                  </a:moveTo>
                  <a:cubicBezTo>
                    <a:pt x="211793" y="0"/>
                    <a:pt x="0" y="84718"/>
                    <a:pt x="0" y="189222"/>
                  </a:cubicBezTo>
                  <a:cubicBezTo>
                    <a:pt x="0" y="293727"/>
                    <a:pt x="211793" y="378444"/>
                    <a:pt x="473053" y="378444"/>
                  </a:cubicBezTo>
                  <a:cubicBezTo>
                    <a:pt x="734313" y="378444"/>
                    <a:pt x="946106" y="293727"/>
                    <a:pt x="946106" y="189222"/>
                  </a:cubicBezTo>
                  <a:cubicBezTo>
                    <a:pt x="946106" y="84718"/>
                    <a:pt x="734313" y="0"/>
                    <a:pt x="473053" y="0"/>
                  </a:cubicBezTo>
                  <a:close/>
                </a:path>
              </a:pathLst>
            </a:custGeom>
            <a:solidFill>
              <a:srgbClr val="372A28">
                <a:alpha val="60000"/>
              </a:srgbClr>
            </a:solidFill>
          </p:spPr>
          <p:txBody>
            <a:bodyPr/>
            <a:lstStyle/>
            <a:p>
              <a:endParaRPr lang="en-US"/>
            </a:p>
          </p:txBody>
        </p:sp>
        <p:sp>
          <p:nvSpPr>
            <p:cNvPr id="11" name="TextBox 11"/>
            <p:cNvSpPr txBox="1"/>
            <p:nvPr/>
          </p:nvSpPr>
          <p:spPr>
            <a:xfrm>
              <a:off x="88697" y="-12146"/>
              <a:ext cx="768711" cy="355111"/>
            </a:xfrm>
            <a:prstGeom prst="rect">
              <a:avLst/>
            </a:prstGeom>
          </p:spPr>
          <p:txBody>
            <a:bodyPr lIns="50800" tIns="50800" rIns="50800" bIns="50800" rtlCol="0" anchor="ctr"/>
            <a:lstStyle/>
            <a:p>
              <a:pPr algn="ctr">
                <a:lnSpc>
                  <a:spcPts val="1960"/>
                </a:lnSpc>
              </a:pPr>
              <a:endParaRPr/>
            </a:p>
          </p:txBody>
        </p:sp>
      </p:grpSp>
      <p:sp>
        <p:nvSpPr>
          <p:cNvPr id="12" name="Freeform 12"/>
          <p:cNvSpPr/>
          <p:nvPr/>
        </p:nvSpPr>
        <p:spPr>
          <a:xfrm>
            <a:off x="3007999" y="3212400"/>
            <a:ext cx="3737603" cy="2345346"/>
          </a:xfrm>
          <a:custGeom>
            <a:avLst/>
            <a:gdLst/>
            <a:ahLst/>
            <a:cxnLst/>
            <a:rect l="l" t="t" r="r" b="b"/>
            <a:pathLst>
              <a:path w="3737603" h="2345346">
                <a:moveTo>
                  <a:pt x="0" y="0"/>
                </a:moveTo>
                <a:lnTo>
                  <a:pt x="3737602" y="0"/>
                </a:lnTo>
                <a:lnTo>
                  <a:pt x="3737602" y="2345346"/>
                </a:lnTo>
                <a:lnTo>
                  <a:pt x="0" y="2345346"/>
                </a:lnTo>
                <a:lnTo>
                  <a:pt x="0" y="0"/>
                </a:lnTo>
                <a:close/>
              </a:path>
            </a:pathLst>
          </a:custGeom>
          <a:blipFill>
            <a:blip r:embed="rId12"/>
            <a:stretch>
              <a:fillRect/>
            </a:stretch>
          </a:blipFill>
          <a:ln cap="sq">
            <a:noFill/>
            <a:prstDash val="solid"/>
            <a:miter/>
          </a:ln>
        </p:spPr>
        <p:txBody>
          <a:bodyPr/>
          <a:lstStyle/>
          <a:p>
            <a:endParaRPr lang="en-US"/>
          </a:p>
        </p:txBody>
      </p:sp>
      <p:sp>
        <p:nvSpPr>
          <p:cNvPr id="13" name="TextBox 13"/>
          <p:cNvSpPr txBox="1"/>
          <p:nvPr/>
        </p:nvSpPr>
        <p:spPr>
          <a:xfrm>
            <a:off x="731520" y="967338"/>
            <a:ext cx="8704508" cy="1127232"/>
          </a:xfrm>
          <a:prstGeom prst="rect">
            <a:avLst/>
          </a:prstGeom>
        </p:spPr>
        <p:txBody>
          <a:bodyPr lIns="0" tIns="0" rIns="0" bIns="0" rtlCol="0" anchor="t">
            <a:spAutoFit/>
          </a:bodyPr>
          <a:lstStyle/>
          <a:p>
            <a:pPr algn="ctr">
              <a:lnSpc>
                <a:spcPts val="9269"/>
              </a:lnSpc>
            </a:pPr>
            <a:r>
              <a:rPr lang="en-US" sz="6620">
                <a:solidFill>
                  <a:srgbClr val="000000"/>
                </a:solidFill>
                <a:latin typeface="Feel Free Playful"/>
                <a:ea typeface="Feel Free Playful"/>
                <a:cs typeface="Feel Free Playful"/>
                <a:sym typeface="Feel Free Playful"/>
              </a:rPr>
              <a:t>BRAIN TUMOR DETECTION</a:t>
            </a:r>
          </a:p>
        </p:txBody>
      </p:sp>
      <p:grpSp>
        <p:nvGrpSpPr>
          <p:cNvPr id="14" name="Group 14"/>
          <p:cNvGrpSpPr/>
          <p:nvPr/>
        </p:nvGrpSpPr>
        <p:grpSpPr>
          <a:xfrm>
            <a:off x="2594911" y="2381861"/>
            <a:ext cx="4563778" cy="792439"/>
            <a:chOff x="0" y="0"/>
            <a:chExt cx="1609980" cy="279552"/>
          </a:xfrm>
        </p:grpSpPr>
        <p:sp>
          <p:nvSpPr>
            <p:cNvPr id="15" name="Freeform 15"/>
            <p:cNvSpPr/>
            <p:nvPr/>
          </p:nvSpPr>
          <p:spPr>
            <a:xfrm>
              <a:off x="0" y="0"/>
              <a:ext cx="1609980" cy="279552"/>
            </a:xfrm>
            <a:custGeom>
              <a:avLst/>
              <a:gdLst/>
              <a:ahLst/>
              <a:cxnLst/>
              <a:rect l="l" t="t" r="r" b="b"/>
              <a:pathLst>
                <a:path w="1609980" h="279552">
                  <a:moveTo>
                    <a:pt x="61070" y="0"/>
                  </a:moveTo>
                  <a:lnTo>
                    <a:pt x="1548910" y="0"/>
                  </a:lnTo>
                  <a:cubicBezTo>
                    <a:pt x="1565106" y="0"/>
                    <a:pt x="1580640" y="6434"/>
                    <a:pt x="1592093" y="17887"/>
                  </a:cubicBezTo>
                  <a:cubicBezTo>
                    <a:pt x="1603545" y="29340"/>
                    <a:pt x="1609980" y="44873"/>
                    <a:pt x="1609980" y="61070"/>
                  </a:cubicBezTo>
                  <a:lnTo>
                    <a:pt x="1609980" y="218482"/>
                  </a:lnTo>
                  <a:cubicBezTo>
                    <a:pt x="1609980" y="234678"/>
                    <a:pt x="1603545" y="250212"/>
                    <a:pt x="1592093" y="261665"/>
                  </a:cubicBezTo>
                  <a:cubicBezTo>
                    <a:pt x="1580640" y="273117"/>
                    <a:pt x="1565106" y="279552"/>
                    <a:pt x="1548910" y="279552"/>
                  </a:cubicBezTo>
                  <a:lnTo>
                    <a:pt x="61070" y="279552"/>
                  </a:lnTo>
                  <a:cubicBezTo>
                    <a:pt x="27342" y="279552"/>
                    <a:pt x="0" y="252210"/>
                    <a:pt x="0" y="218482"/>
                  </a:cubicBezTo>
                  <a:lnTo>
                    <a:pt x="0" y="61070"/>
                  </a:lnTo>
                  <a:cubicBezTo>
                    <a:pt x="0" y="27342"/>
                    <a:pt x="27342" y="0"/>
                    <a:pt x="61070" y="0"/>
                  </a:cubicBezTo>
                  <a:close/>
                </a:path>
              </a:pathLst>
            </a:custGeom>
            <a:solidFill>
              <a:srgbClr val="96B4DB"/>
            </a:solidFill>
          </p:spPr>
          <p:txBody>
            <a:bodyPr/>
            <a:lstStyle/>
            <a:p>
              <a:endParaRPr lang="en-US"/>
            </a:p>
          </p:txBody>
        </p:sp>
        <p:sp>
          <p:nvSpPr>
            <p:cNvPr id="16" name="TextBox 16"/>
            <p:cNvSpPr txBox="1"/>
            <p:nvPr/>
          </p:nvSpPr>
          <p:spPr>
            <a:xfrm>
              <a:off x="0" y="-28575"/>
              <a:ext cx="1609980" cy="308127"/>
            </a:xfrm>
            <a:prstGeom prst="rect">
              <a:avLst/>
            </a:prstGeom>
          </p:spPr>
          <p:txBody>
            <a:bodyPr lIns="50800" tIns="50800" rIns="50800" bIns="50800" rtlCol="0" anchor="ctr"/>
            <a:lstStyle/>
            <a:p>
              <a:pPr algn="ctr">
                <a:lnSpc>
                  <a:spcPts val="1960"/>
                </a:lnSpc>
                <a:spcBef>
                  <a:spcPct val="0"/>
                </a:spcBef>
              </a:pPr>
              <a:endParaRPr/>
            </a:p>
          </p:txBody>
        </p:sp>
      </p:grpSp>
      <p:sp>
        <p:nvSpPr>
          <p:cNvPr id="17" name="TextBox 17"/>
          <p:cNvSpPr txBox="1"/>
          <p:nvPr/>
        </p:nvSpPr>
        <p:spPr>
          <a:xfrm>
            <a:off x="2629757" y="2545261"/>
            <a:ext cx="4494086" cy="408488"/>
          </a:xfrm>
          <a:prstGeom prst="rect">
            <a:avLst/>
          </a:prstGeom>
        </p:spPr>
        <p:txBody>
          <a:bodyPr lIns="0" tIns="0" rIns="0" bIns="0" rtlCol="0" anchor="t">
            <a:spAutoFit/>
          </a:bodyPr>
          <a:lstStyle/>
          <a:p>
            <a:pPr algn="ctr">
              <a:lnSpc>
                <a:spcPts val="3233"/>
              </a:lnSpc>
            </a:pPr>
            <a:r>
              <a:rPr lang="en-US" sz="2309">
                <a:solidFill>
                  <a:srgbClr val="FFFFFF"/>
                </a:solidFill>
                <a:latin typeface="Poppins"/>
                <a:ea typeface="Poppins"/>
                <a:cs typeface="Poppins"/>
                <a:sym typeface="Poppins"/>
              </a:rPr>
              <a:t>Created by “Teta Byte Team”</a:t>
            </a:r>
          </a:p>
        </p:txBody>
      </p:sp>
      <p:sp>
        <p:nvSpPr>
          <p:cNvPr id="18" name="Freeform 18"/>
          <p:cNvSpPr/>
          <p:nvPr/>
        </p:nvSpPr>
        <p:spPr>
          <a:xfrm flipH="1" flipV="1">
            <a:off x="-1653739" y="-760432"/>
            <a:ext cx="3901440" cy="2584704"/>
          </a:xfrm>
          <a:custGeom>
            <a:avLst/>
            <a:gdLst/>
            <a:ahLst/>
            <a:cxnLst/>
            <a:rect l="l" t="t" r="r" b="b"/>
            <a:pathLst>
              <a:path w="3901440" h="2584704">
                <a:moveTo>
                  <a:pt x="3901440" y="2584704"/>
                </a:moveTo>
                <a:lnTo>
                  <a:pt x="0" y="2584704"/>
                </a:lnTo>
                <a:lnTo>
                  <a:pt x="0" y="0"/>
                </a:lnTo>
                <a:lnTo>
                  <a:pt x="3901440" y="0"/>
                </a:lnTo>
                <a:lnTo>
                  <a:pt x="3901440" y="2584704"/>
                </a:lnTo>
                <a:close/>
              </a:path>
            </a:pathLst>
          </a:custGeom>
          <a:blipFill>
            <a:blip r:embed="rId13">
              <a:alphaModFix amt="50000"/>
              <a:extLst>
                <a:ext uri="{96DAC541-7B7A-43D3-8B79-37D633B846F1}">
                  <asvg:svgBlip xmlns:asvg="http://schemas.microsoft.com/office/drawing/2016/SVG/main" r:embed="rId14"/>
                </a:ext>
              </a:extLst>
            </a:blip>
            <a:stretch>
              <a:fillRect/>
            </a:stretch>
          </a:blipFill>
        </p:spPr>
        <p:txBody>
          <a:bodyPr/>
          <a:lstStyle/>
          <a:p>
            <a:endParaRPr lang="en-US"/>
          </a:p>
        </p:txBody>
      </p:sp>
      <p:grpSp>
        <p:nvGrpSpPr>
          <p:cNvPr id="19" name="Group 4">
            <a:extLst>
              <a:ext uri="{FF2B5EF4-FFF2-40B4-BE49-F238E27FC236}">
                <a16:creationId xmlns:a16="http://schemas.microsoft.com/office/drawing/2014/main" id="{FDECD70D-7591-7A4B-B2D3-1C3AE47E4C84}"/>
              </a:ext>
            </a:extLst>
          </p:cNvPr>
          <p:cNvGrpSpPr/>
          <p:nvPr/>
        </p:nvGrpSpPr>
        <p:grpSpPr>
          <a:xfrm>
            <a:off x="10998355" y="5781653"/>
            <a:ext cx="2194560" cy="826410"/>
            <a:chOff x="0" y="0"/>
            <a:chExt cx="812800" cy="306078"/>
          </a:xfrm>
        </p:grpSpPr>
        <p:sp>
          <p:nvSpPr>
            <p:cNvPr id="20" name="Freeform 5">
              <a:extLst>
                <a:ext uri="{FF2B5EF4-FFF2-40B4-BE49-F238E27FC236}">
                  <a16:creationId xmlns:a16="http://schemas.microsoft.com/office/drawing/2014/main" id="{05119AFA-6EA7-0DC7-4025-29517E994D0B}"/>
                </a:ext>
              </a:extLst>
            </p:cNvPr>
            <p:cNvSpPr/>
            <p:nvPr/>
          </p:nvSpPr>
          <p:spPr>
            <a:xfrm>
              <a:off x="0" y="0"/>
              <a:ext cx="812800" cy="306078"/>
            </a:xfrm>
            <a:custGeom>
              <a:avLst/>
              <a:gdLst/>
              <a:ahLst/>
              <a:cxnLst/>
              <a:rect l="l" t="t" r="r" b="b"/>
              <a:pathLst>
                <a:path w="812800" h="306078">
                  <a:moveTo>
                    <a:pt x="406400" y="0"/>
                  </a:moveTo>
                  <a:cubicBezTo>
                    <a:pt x="181951" y="0"/>
                    <a:pt x="0" y="68518"/>
                    <a:pt x="0" y="153039"/>
                  </a:cubicBezTo>
                  <a:cubicBezTo>
                    <a:pt x="0" y="237560"/>
                    <a:pt x="181951" y="306078"/>
                    <a:pt x="406400" y="306078"/>
                  </a:cubicBezTo>
                  <a:cubicBezTo>
                    <a:pt x="630849" y="306078"/>
                    <a:pt x="812800" y="237560"/>
                    <a:pt x="812800" y="153039"/>
                  </a:cubicBezTo>
                  <a:cubicBezTo>
                    <a:pt x="812800" y="68518"/>
                    <a:pt x="630849" y="0"/>
                    <a:pt x="406400" y="0"/>
                  </a:cubicBezTo>
                  <a:close/>
                </a:path>
              </a:pathLst>
            </a:custGeom>
            <a:solidFill>
              <a:srgbClr val="372A28">
                <a:alpha val="60000"/>
              </a:srgbClr>
            </a:solidFill>
          </p:spPr>
          <p:txBody>
            <a:bodyPr/>
            <a:lstStyle/>
            <a:p>
              <a:endParaRPr lang="en-US"/>
            </a:p>
          </p:txBody>
        </p:sp>
        <p:sp>
          <p:nvSpPr>
            <p:cNvPr id="21" name="TextBox 6">
              <a:extLst>
                <a:ext uri="{FF2B5EF4-FFF2-40B4-BE49-F238E27FC236}">
                  <a16:creationId xmlns:a16="http://schemas.microsoft.com/office/drawing/2014/main" id="{290036C3-20A4-1316-C7EE-1898323E9734}"/>
                </a:ext>
              </a:extLst>
            </p:cNvPr>
            <p:cNvSpPr txBox="1"/>
            <p:nvPr/>
          </p:nvSpPr>
          <p:spPr>
            <a:xfrm>
              <a:off x="76200" y="-18930"/>
              <a:ext cx="660400" cy="296313"/>
            </a:xfrm>
            <a:prstGeom prst="rect">
              <a:avLst/>
            </a:prstGeom>
          </p:spPr>
          <p:txBody>
            <a:bodyPr lIns="50800" tIns="50800" rIns="50800" bIns="50800" rtlCol="0" anchor="ctr"/>
            <a:lstStyle/>
            <a:p>
              <a:pPr algn="ctr">
                <a:lnSpc>
                  <a:spcPts val="1960"/>
                </a:lnSpc>
              </a:pPr>
              <a:endParaRPr/>
            </a:p>
          </p:txBody>
        </p:sp>
      </p:grpSp>
      <p:pic>
        <p:nvPicPr>
          <p:cNvPr id="23" name="Picture 22">
            <a:extLst>
              <a:ext uri="{FF2B5EF4-FFF2-40B4-BE49-F238E27FC236}">
                <a16:creationId xmlns:a16="http://schemas.microsoft.com/office/drawing/2014/main" id="{8082EFF3-D901-4731-3665-DE3C27677892}"/>
              </a:ext>
            </a:extLst>
          </p:cNvPr>
          <p:cNvPicPr>
            <a:picLocks noChangeAspect="1"/>
          </p:cNvPicPr>
          <p:nvPr/>
        </p:nvPicPr>
        <p:blipFill>
          <a:blip r:embed="rId15" cstate="print">
            <a:extLst>
              <a:ext uri="{28A0092B-C50C-407E-A947-70E740481C1C}">
                <a14:useLocalDpi xmlns:a14="http://schemas.microsoft.com/office/drawing/2010/main" val="0"/>
              </a:ext>
            </a:extLst>
          </a:blip>
          <a:srcRect t="21875" b="14583"/>
          <a:stretch/>
        </p:blipFill>
        <p:spPr>
          <a:xfrm>
            <a:off x="-8229600" y="-65203"/>
            <a:ext cx="2821654" cy="2686805"/>
          </a:xfrm>
          <a:prstGeom prst="ellipse">
            <a:avLst/>
          </a:prstGeom>
          <a:ln>
            <a:noFill/>
          </a:ln>
          <a:effectLst>
            <a:softEdge rad="112500"/>
          </a:effectLst>
        </p:spPr>
      </p:pic>
      <p:pic>
        <p:nvPicPr>
          <p:cNvPr id="24" name="Picture 23" descr="A person leaning on a railing&#10;&#10;Description automatically generated">
            <a:extLst>
              <a:ext uri="{FF2B5EF4-FFF2-40B4-BE49-F238E27FC236}">
                <a16:creationId xmlns:a16="http://schemas.microsoft.com/office/drawing/2014/main" id="{3D493975-2E2B-70C6-5B37-CB850077D805}"/>
              </a:ext>
            </a:extLst>
          </p:cNvPr>
          <p:cNvPicPr>
            <a:picLocks noChangeAspect="1"/>
          </p:cNvPicPr>
          <p:nvPr/>
        </p:nvPicPr>
        <p:blipFill>
          <a:blip r:embed="rId16" cstate="print">
            <a:extLst>
              <a:ext uri="{28A0092B-C50C-407E-A947-70E740481C1C}">
                <a14:useLocalDpi xmlns:a14="http://schemas.microsoft.com/office/drawing/2010/main" val="0"/>
              </a:ext>
            </a:extLst>
          </a:blip>
          <a:srcRect t="10999" b="18512"/>
          <a:stretch/>
        </p:blipFill>
        <p:spPr>
          <a:xfrm>
            <a:off x="-8305800" y="3903200"/>
            <a:ext cx="2664873" cy="2504569"/>
          </a:xfrm>
          <a:prstGeom prst="ellipse">
            <a:avLst/>
          </a:prstGeom>
          <a:ln>
            <a:noFill/>
          </a:ln>
          <a:effectLst>
            <a:softEdge rad="112500"/>
          </a:effectLst>
        </p:spPr>
      </p:pic>
      <p:pic>
        <p:nvPicPr>
          <p:cNvPr id="25" name="Picture 24" descr="A person taking a selfie&#10;&#10;Description automatically generated">
            <a:extLst>
              <a:ext uri="{FF2B5EF4-FFF2-40B4-BE49-F238E27FC236}">
                <a16:creationId xmlns:a16="http://schemas.microsoft.com/office/drawing/2014/main" id="{DED76BD0-647C-0EBC-C7B0-5867BA9B24D9}"/>
              </a:ext>
            </a:extLst>
          </p:cNvPr>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3317636" y="-4876800"/>
            <a:ext cx="2643811" cy="2602297"/>
          </a:xfrm>
          <a:prstGeom prst="ellipse">
            <a:avLst/>
          </a:prstGeom>
          <a:ln>
            <a:noFill/>
          </a:ln>
          <a:effectLst>
            <a:softEdge rad="112500"/>
          </a:effectLst>
        </p:spPr>
      </p:pic>
      <p:pic>
        <p:nvPicPr>
          <p:cNvPr id="26" name="Picture 25" descr="A person sitting on a green bench&#10;&#10;Description automatically generated">
            <a:extLst>
              <a:ext uri="{FF2B5EF4-FFF2-40B4-BE49-F238E27FC236}">
                <a16:creationId xmlns:a16="http://schemas.microsoft.com/office/drawing/2014/main" id="{B97021B5-F200-8705-C9F2-3DE0E83A0FBB}"/>
              </a:ext>
            </a:extLst>
          </p:cNvPr>
          <p:cNvPicPr>
            <a:picLocks noChangeAspect="1"/>
          </p:cNvPicPr>
          <p:nvPr/>
        </p:nvPicPr>
        <p:blipFill>
          <a:blip r:embed="rId18" cstate="print">
            <a:extLst>
              <a:ext uri="{28A0092B-C50C-407E-A947-70E740481C1C}">
                <a14:useLocalDpi xmlns:a14="http://schemas.microsoft.com/office/drawing/2010/main" val="0"/>
              </a:ext>
            </a:extLst>
          </a:blip>
          <a:srcRect l="7676" t="5208" b="15625"/>
          <a:stretch/>
        </p:blipFill>
        <p:spPr>
          <a:xfrm>
            <a:off x="13120582" y="393815"/>
            <a:ext cx="2714974" cy="2602298"/>
          </a:xfrm>
          <a:prstGeom prst="ellipse">
            <a:avLst/>
          </a:prstGeom>
          <a:ln>
            <a:noFill/>
          </a:ln>
          <a:effectLst>
            <a:softEdge rad="112500"/>
          </a:effectLst>
        </p:spPr>
      </p:pic>
      <p:pic>
        <p:nvPicPr>
          <p:cNvPr id="27" name="Picture 26">
            <a:extLst>
              <a:ext uri="{FF2B5EF4-FFF2-40B4-BE49-F238E27FC236}">
                <a16:creationId xmlns:a16="http://schemas.microsoft.com/office/drawing/2014/main" id="{05EE7758-A64D-7B01-574C-9DD02A586219}"/>
              </a:ext>
            </a:extLst>
          </p:cNvPr>
          <p:cNvPicPr>
            <a:picLocks noChangeAspect="1"/>
          </p:cNvPicPr>
          <p:nvPr/>
        </p:nvPicPr>
        <p:blipFill>
          <a:blip r:embed="rId19" cstate="print">
            <a:extLst>
              <a:ext uri="{28A0092B-C50C-407E-A947-70E740481C1C}">
                <a14:useLocalDpi xmlns:a14="http://schemas.microsoft.com/office/drawing/2010/main" val="0"/>
              </a:ext>
            </a:extLst>
          </a:blip>
          <a:srcRect l="-171" t="27104" r="171" b="1296"/>
          <a:stretch/>
        </p:blipFill>
        <p:spPr>
          <a:xfrm>
            <a:off x="3565039" y="10287000"/>
            <a:ext cx="2623517" cy="2504569"/>
          </a:xfrm>
          <a:prstGeom prst="ellipse">
            <a:avLst/>
          </a:prstGeom>
          <a:ln>
            <a:noFill/>
          </a:ln>
          <a:effectLst>
            <a:softEdge rad="112500"/>
          </a:effectLst>
        </p:spPr>
      </p:pic>
      <p:pic>
        <p:nvPicPr>
          <p:cNvPr id="28" name="Picture 27" descr="A person in a suit and tie&#10;&#10;Description automatically generated">
            <a:extLst>
              <a:ext uri="{FF2B5EF4-FFF2-40B4-BE49-F238E27FC236}">
                <a16:creationId xmlns:a16="http://schemas.microsoft.com/office/drawing/2014/main" id="{9B051671-A9DC-C729-A27D-8AEDFA0954F6}"/>
              </a:ext>
            </a:extLst>
          </p:cNvPr>
          <p:cNvPicPr>
            <a:picLocks noChangeAspect="1"/>
          </p:cNvPicPr>
          <p:nvPr/>
        </p:nvPicPr>
        <p:blipFill>
          <a:blip r:embed="rId20" cstate="print">
            <a:extLst>
              <a:ext uri="{28A0092B-C50C-407E-A947-70E740481C1C}">
                <a14:useLocalDpi xmlns:a14="http://schemas.microsoft.com/office/drawing/2010/main" val="0"/>
              </a:ext>
            </a:extLst>
          </a:blip>
          <a:srcRect b="28125"/>
          <a:stretch/>
        </p:blipFill>
        <p:spPr>
          <a:xfrm>
            <a:off x="13466999" y="4266242"/>
            <a:ext cx="2821654" cy="2583007"/>
          </a:xfrm>
          <a:prstGeom prst="ellipse">
            <a:avLst/>
          </a:prstGeom>
          <a:ln>
            <a:noFill/>
          </a:ln>
          <a:effectLst>
            <a:softEdge rad="112500"/>
          </a:effec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736759" y="0"/>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73746" y="-1226"/>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dirty="0"/>
          </a:p>
        </p:txBody>
      </p:sp>
      <p:grpSp>
        <p:nvGrpSpPr>
          <p:cNvPr id="4" name="Group 4"/>
          <p:cNvGrpSpPr/>
          <p:nvPr/>
        </p:nvGrpSpPr>
        <p:grpSpPr>
          <a:xfrm>
            <a:off x="7282617" y="2512572"/>
            <a:ext cx="1988973" cy="748992"/>
            <a:chOff x="0" y="0"/>
            <a:chExt cx="812800" cy="306078"/>
          </a:xfrm>
        </p:grpSpPr>
        <p:sp>
          <p:nvSpPr>
            <p:cNvPr id="5" name="Freeform 5"/>
            <p:cNvSpPr/>
            <p:nvPr/>
          </p:nvSpPr>
          <p:spPr>
            <a:xfrm>
              <a:off x="0" y="0"/>
              <a:ext cx="812800" cy="306078"/>
            </a:xfrm>
            <a:custGeom>
              <a:avLst/>
              <a:gdLst/>
              <a:ahLst/>
              <a:cxnLst/>
              <a:rect l="l" t="t" r="r" b="b"/>
              <a:pathLst>
                <a:path w="812800" h="306078">
                  <a:moveTo>
                    <a:pt x="406400" y="0"/>
                  </a:moveTo>
                  <a:cubicBezTo>
                    <a:pt x="181951" y="0"/>
                    <a:pt x="0" y="68518"/>
                    <a:pt x="0" y="153039"/>
                  </a:cubicBezTo>
                  <a:cubicBezTo>
                    <a:pt x="0" y="237560"/>
                    <a:pt x="181951" y="306078"/>
                    <a:pt x="406400" y="306078"/>
                  </a:cubicBezTo>
                  <a:cubicBezTo>
                    <a:pt x="630849" y="306078"/>
                    <a:pt x="812800" y="237560"/>
                    <a:pt x="812800" y="153039"/>
                  </a:cubicBezTo>
                  <a:cubicBezTo>
                    <a:pt x="812800" y="68518"/>
                    <a:pt x="630849" y="0"/>
                    <a:pt x="406400" y="0"/>
                  </a:cubicBezTo>
                  <a:close/>
                </a:path>
              </a:pathLst>
            </a:custGeom>
            <a:solidFill>
              <a:srgbClr val="372A28">
                <a:alpha val="60000"/>
              </a:srgbClr>
            </a:solidFill>
          </p:spPr>
          <p:txBody>
            <a:bodyPr/>
            <a:lstStyle/>
            <a:p>
              <a:endParaRPr lang="en-US"/>
            </a:p>
          </p:txBody>
        </p:sp>
        <p:sp>
          <p:nvSpPr>
            <p:cNvPr id="6" name="TextBox 6"/>
            <p:cNvSpPr txBox="1"/>
            <p:nvPr/>
          </p:nvSpPr>
          <p:spPr>
            <a:xfrm>
              <a:off x="76200" y="-18930"/>
              <a:ext cx="660400" cy="296313"/>
            </a:xfrm>
            <a:prstGeom prst="rect">
              <a:avLst/>
            </a:prstGeom>
          </p:spPr>
          <p:txBody>
            <a:bodyPr lIns="50800" tIns="50800" rIns="50800" bIns="50800" rtlCol="0" anchor="ctr"/>
            <a:lstStyle/>
            <a:p>
              <a:pPr algn="ctr">
                <a:lnSpc>
                  <a:spcPts val="1960"/>
                </a:lnSpc>
              </a:pPr>
              <a:endParaRPr/>
            </a:p>
          </p:txBody>
        </p:sp>
      </p:grpSp>
      <p:sp>
        <p:nvSpPr>
          <p:cNvPr id="7" name="Freeform 7"/>
          <p:cNvSpPr/>
          <p:nvPr/>
        </p:nvSpPr>
        <p:spPr>
          <a:xfrm rot="947588">
            <a:off x="2138202" y="5593569"/>
            <a:ext cx="4796671" cy="3177794"/>
          </a:xfrm>
          <a:custGeom>
            <a:avLst/>
            <a:gdLst/>
            <a:ahLst/>
            <a:cxnLst/>
            <a:rect l="l" t="t" r="r" b="b"/>
            <a:pathLst>
              <a:path w="4796671" h="3177794">
                <a:moveTo>
                  <a:pt x="0" y="0"/>
                </a:moveTo>
                <a:lnTo>
                  <a:pt x="4796671" y="0"/>
                </a:lnTo>
                <a:lnTo>
                  <a:pt x="4796671" y="3177795"/>
                </a:lnTo>
                <a:lnTo>
                  <a:pt x="0" y="3177795"/>
                </a:lnTo>
                <a:lnTo>
                  <a:pt x="0"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8" name="Freeform 8"/>
          <p:cNvSpPr/>
          <p:nvPr/>
        </p:nvSpPr>
        <p:spPr>
          <a:xfrm>
            <a:off x="9022080" y="1571615"/>
            <a:ext cx="499021" cy="561271"/>
          </a:xfrm>
          <a:custGeom>
            <a:avLst/>
            <a:gdLst/>
            <a:ahLst/>
            <a:cxnLst/>
            <a:rect l="l" t="t" r="r" b="b"/>
            <a:pathLst>
              <a:path w="499021" h="561271">
                <a:moveTo>
                  <a:pt x="0" y="0"/>
                </a:moveTo>
                <a:lnTo>
                  <a:pt x="499021" y="0"/>
                </a:lnTo>
                <a:lnTo>
                  <a:pt x="499021" y="561271"/>
                </a:lnTo>
                <a:lnTo>
                  <a:pt x="0" y="561271"/>
                </a:lnTo>
                <a:lnTo>
                  <a:pt x="0" y="0"/>
                </a:lnTo>
                <a:close/>
              </a:path>
            </a:pathLst>
          </a:custGeom>
          <a:blipFill>
            <a:blip r:embed="rId6">
              <a:alphaModFix amt="52000"/>
              <a:extLst>
                <a:ext uri="{96DAC541-7B7A-43D3-8B79-37D633B846F1}">
                  <asvg:svgBlip xmlns:asvg="http://schemas.microsoft.com/office/drawing/2016/SVG/main" r:embed="rId7"/>
                </a:ext>
              </a:extLst>
            </a:blip>
            <a:stretch>
              <a:fillRect/>
            </a:stretch>
          </a:blipFill>
        </p:spPr>
        <p:txBody>
          <a:bodyPr/>
          <a:lstStyle/>
          <a:p>
            <a:endParaRPr lang="en-US"/>
          </a:p>
        </p:txBody>
      </p:sp>
      <p:sp>
        <p:nvSpPr>
          <p:cNvPr id="9" name="Freeform 9"/>
          <p:cNvSpPr/>
          <p:nvPr/>
        </p:nvSpPr>
        <p:spPr>
          <a:xfrm>
            <a:off x="2676381" y="225111"/>
            <a:ext cx="499021" cy="561271"/>
          </a:xfrm>
          <a:custGeom>
            <a:avLst/>
            <a:gdLst/>
            <a:ahLst/>
            <a:cxnLst/>
            <a:rect l="l" t="t" r="r" b="b"/>
            <a:pathLst>
              <a:path w="499021" h="561271">
                <a:moveTo>
                  <a:pt x="0" y="0"/>
                </a:moveTo>
                <a:lnTo>
                  <a:pt x="499020" y="0"/>
                </a:lnTo>
                <a:lnTo>
                  <a:pt x="499020" y="561271"/>
                </a:lnTo>
                <a:lnTo>
                  <a:pt x="0" y="561271"/>
                </a:lnTo>
                <a:lnTo>
                  <a:pt x="0" y="0"/>
                </a:lnTo>
                <a:close/>
              </a:path>
            </a:pathLst>
          </a:custGeom>
          <a:blipFill>
            <a:blip r:embed="rId6">
              <a:alphaModFix amt="52000"/>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Freeform 10"/>
          <p:cNvSpPr/>
          <p:nvPr/>
        </p:nvSpPr>
        <p:spPr>
          <a:xfrm flipH="1">
            <a:off x="7295764" y="505747"/>
            <a:ext cx="2256302" cy="2381321"/>
          </a:xfrm>
          <a:custGeom>
            <a:avLst/>
            <a:gdLst/>
            <a:ahLst/>
            <a:cxnLst/>
            <a:rect l="l" t="t" r="r" b="b"/>
            <a:pathLst>
              <a:path w="2256302" h="2381321">
                <a:moveTo>
                  <a:pt x="2256302" y="0"/>
                </a:moveTo>
                <a:lnTo>
                  <a:pt x="0" y="0"/>
                </a:lnTo>
                <a:lnTo>
                  <a:pt x="0" y="2381321"/>
                </a:lnTo>
                <a:lnTo>
                  <a:pt x="2256302" y="2381321"/>
                </a:lnTo>
                <a:lnTo>
                  <a:pt x="2256302" y="0"/>
                </a:lnTo>
                <a:close/>
              </a:path>
            </a:pathLst>
          </a:custGeom>
          <a:blipFill>
            <a:blip r:embed="rId8"/>
            <a:stretch>
              <a:fillRect/>
            </a:stretch>
          </a:blipFill>
        </p:spPr>
        <p:txBody>
          <a:bodyPr/>
          <a:lstStyle/>
          <a:p>
            <a:endParaRPr lang="en-US"/>
          </a:p>
        </p:txBody>
      </p:sp>
      <p:sp>
        <p:nvSpPr>
          <p:cNvPr id="11" name="Freeform 11"/>
          <p:cNvSpPr/>
          <p:nvPr/>
        </p:nvSpPr>
        <p:spPr>
          <a:xfrm>
            <a:off x="411522" y="2244207"/>
            <a:ext cx="3780404" cy="4151103"/>
          </a:xfrm>
          <a:custGeom>
            <a:avLst/>
            <a:gdLst/>
            <a:ahLst/>
            <a:cxnLst/>
            <a:rect l="l" t="t" r="r" b="b"/>
            <a:pathLst>
              <a:path w="3780404" h="4151103">
                <a:moveTo>
                  <a:pt x="0" y="0"/>
                </a:moveTo>
                <a:lnTo>
                  <a:pt x="3780404" y="0"/>
                </a:lnTo>
                <a:lnTo>
                  <a:pt x="3780404" y="4151104"/>
                </a:lnTo>
                <a:lnTo>
                  <a:pt x="0" y="4151104"/>
                </a:lnTo>
                <a:lnTo>
                  <a:pt x="0" y="0"/>
                </a:lnTo>
                <a:close/>
              </a:path>
            </a:pathLst>
          </a:custGeom>
          <a:blipFill>
            <a:blip r:embed="rId9"/>
            <a:stretch>
              <a:fillRect r="-10539"/>
            </a:stretch>
          </a:blipFill>
        </p:spPr>
        <p:txBody>
          <a:bodyPr/>
          <a:lstStyle/>
          <a:p>
            <a:endParaRPr lang="en-US"/>
          </a:p>
        </p:txBody>
      </p:sp>
      <p:sp>
        <p:nvSpPr>
          <p:cNvPr id="12" name="Freeform 12"/>
          <p:cNvSpPr/>
          <p:nvPr/>
        </p:nvSpPr>
        <p:spPr>
          <a:xfrm>
            <a:off x="4625327" y="2887068"/>
            <a:ext cx="5340875" cy="2349985"/>
          </a:xfrm>
          <a:custGeom>
            <a:avLst/>
            <a:gdLst/>
            <a:ahLst/>
            <a:cxnLst/>
            <a:rect l="l" t="t" r="r" b="b"/>
            <a:pathLst>
              <a:path w="5340875" h="2349985">
                <a:moveTo>
                  <a:pt x="0" y="0"/>
                </a:moveTo>
                <a:lnTo>
                  <a:pt x="5340875" y="0"/>
                </a:lnTo>
                <a:lnTo>
                  <a:pt x="5340875" y="2349985"/>
                </a:lnTo>
                <a:lnTo>
                  <a:pt x="0" y="2349985"/>
                </a:lnTo>
                <a:lnTo>
                  <a:pt x="0" y="0"/>
                </a:lnTo>
                <a:close/>
              </a:path>
            </a:pathLst>
          </a:custGeom>
          <a:blipFill>
            <a:blip r:embed="rId10"/>
            <a:stretch>
              <a:fillRect/>
            </a:stretch>
          </a:blipFill>
        </p:spPr>
        <p:txBody>
          <a:bodyPr/>
          <a:lstStyle/>
          <a:p>
            <a:endParaRPr lang="en-US"/>
          </a:p>
        </p:txBody>
      </p:sp>
      <p:sp>
        <p:nvSpPr>
          <p:cNvPr id="13" name="TextBox 13"/>
          <p:cNvSpPr txBox="1"/>
          <p:nvPr/>
        </p:nvSpPr>
        <p:spPr>
          <a:xfrm>
            <a:off x="807611" y="792221"/>
            <a:ext cx="1868769" cy="698080"/>
          </a:xfrm>
          <a:prstGeom prst="rect">
            <a:avLst/>
          </a:prstGeom>
        </p:spPr>
        <p:txBody>
          <a:bodyPr lIns="0" tIns="0" rIns="0" bIns="0" rtlCol="0" anchor="t">
            <a:spAutoFit/>
          </a:bodyPr>
          <a:lstStyle/>
          <a:p>
            <a:pPr algn="l">
              <a:lnSpc>
                <a:spcPts val="5340"/>
              </a:lnSpc>
            </a:pPr>
            <a:r>
              <a:rPr lang="en-US" sz="4684">
                <a:solidFill>
                  <a:srgbClr val="000000"/>
                </a:solidFill>
                <a:latin typeface="Feel Free Playful"/>
                <a:ea typeface="Feel Free Playful"/>
                <a:cs typeface="Feel Free Playful"/>
                <a:sym typeface="Feel Free Playful"/>
              </a:rPr>
              <a:t>WEEK 2:  </a:t>
            </a:r>
          </a:p>
        </p:txBody>
      </p:sp>
      <p:sp>
        <p:nvSpPr>
          <p:cNvPr id="14" name="TextBox 14"/>
          <p:cNvSpPr txBox="1"/>
          <p:nvPr/>
        </p:nvSpPr>
        <p:spPr>
          <a:xfrm>
            <a:off x="731520" y="1514465"/>
            <a:ext cx="5187832" cy="357968"/>
          </a:xfrm>
          <a:prstGeom prst="rect">
            <a:avLst/>
          </a:prstGeom>
        </p:spPr>
        <p:txBody>
          <a:bodyPr lIns="0" tIns="0" rIns="0" bIns="0" rtlCol="0" anchor="t">
            <a:spAutoFit/>
          </a:bodyPr>
          <a:lstStyle/>
          <a:p>
            <a:pPr marL="438663" lvl="1" indent="-219331" algn="l">
              <a:lnSpc>
                <a:spcPts val="2844"/>
              </a:lnSpc>
              <a:buFont typeface="Arial"/>
              <a:buChar char="•"/>
            </a:pPr>
            <a:r>
              <a:rPr lang="en-US" sz="2031" b="1">
                <a:solidFill>
                  <a:srgbClr val="545454"/>
                </a:solidFill>
                <a:latin typeface="Poppins Bold"/>
                <a:ea typeface="Poppins Bold"/>
                <a:cs typeface="Poppins Bold"/>
                <a:sym typeface="Poppins Bold"/>
              </a:rPr>
              <a:t>preprocessing </a:t>
            </a:r>
          </a:p>
        </p:txBody>
      </p:sp>
      <p:sp>
        <p:nvSpPr>
          <p:cNvPr id="15" name="TextBox 15"/>
          <p:cNvSpPr txBox="1"/>
          <p:nvPr/>
        </p:nvSpPr>
        <p:spPr>
          <a:xfrm>
            <a:off x="1193591" y="1804626"/>
            <a:ext cx="875228" cy="259715"/>
          </a:xfrm>
          <a:prstGeom prst="rect">
            <a:avLst/>
          </a:prstGeom>
        </p:spPr>
        <p:txBody>
          <a:bodyPr lIns="0" tIns="0" rIns="0" bIns="0" rtlCol="0" anchor="t">
            <a:spAutoFit/>
          </a:bodyPr>
          <a:lstStyle/>
          <a:p>
            <a:pPr algn="ctr">
              <a:lnSpc>
                <a:spcPts val="1960"/>
              </a:lnSpc>
              <a:spcBef>
                <a:spcPct val="0"/>
              </a:spcBef>
            </a:pPr>
            <a:r>
              <a:rPr lang="en-US" sz="1400">
                <a:solidFill>
                  <a:srgbClr val="000000"/>
                </a:solidFill>
                <a:latin typeface="Poppins"/>
                <a:ea typeface="Poppins"/>
                <a:cs typeface="Poppins"/>
                <a:sym typeface="Poppins"/>
              </a:rPr>
              <a:t>non-max </a:t>
            </a:r>
          </a:p>
        </p:txBody>
      </p:sp>
      <p:sp>
        <p:nvSpPr>
          <p:cNvPr id="16" name="TextBox 16"/>
          <p:cNvSpPr txBox="1"/>
          <p:nvPr/>
        </p:nvSpPr>
        <p:spPr>
          <a:xfrm>
            <a:off x="1731280" y="1804626"/>
            <a:ext cx="1890202" cy="259715"/>
          </a:xfrm>
          <a:prstGeom prst="rect">
            <a:avLst/>
          </a:prstGeom>
        </p:spPr>
        <p:txBody>
          <a:bodyPr lIns="0" tIns="0" rIns="0" bIns="0" rtlCol="0" anchor="t">
            <a:spAutoFit/>
          </a:bodyPr>
          <a:lstStyle/>
          <a:p>
            <a:pPr algn="ctr">
              <a:lnSpc>
                <a:spcPts val="1960"/>
              </a:lnSpc>
              <a:spcBef>
                <a:spcPct val="0"/>
              </a:spcBef>
            </a:pPr>
            <a:r>
              <a:rPr lang="en-US" sz="1400">
                <a:solidFill>
                  <a:srgbClr val="000000"/>
                </a:solidFill>
                <a:latin typeface="Poppins"/>
                <a:ea typeface="Poppins"/>
                <a:cs typeface="Poppins"/>
                <a:sym typeface="Poppins"/>
              </a:rPr>
              <a:t>suppression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777359" y="34774"/>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grpSp>
        <p:nvGrpSpPr>
          <p:cNvPr id="4" name="Group 4"/>
          <p:cNvGrpSpPr/>
          <p:nvPr/>
        </p:nvGrpSpPr>
        <p:grpSpPr>
          <a:xfrm>
            <a:off x="7282617" y="2512572"/>
            <a:ext cx="1988973" cy="748992"/>
            <a:chOff x="0" y="0"/>
            <a:chExt cx="812800" cy="306078"/>
          </a:xfrm>
        </p:grpSpPr>
        <p:sp>
          <p:nvSpPr>
            <p:cNvPr id="5" name="Freeform 5"/>
            <p:cNvSpPr/>
            <p:nvPr/>
          </p:nvSpPr>
          <p:spPr>
            <a:xfrm>
              <a:off x="0" y="0"/>
              <a:ext cx="812800" cy="306078"/>
            </a:xfrm>
            <a:custGeom>
              <a:avLst/>
              <a:gdLst/>
              <a:ahLst/>
              <a:cxnLst/>
              <a:rect l="l" t="t" r="r" b="b"/>
              <a:pathLst>
                <a:path w="812800" h="306078">
                  <a:moveTo>
                    <a:pt x="406400" y="0"/>
                  </a:moveTo>
                  <a:cubicBezTo>
                    <a:pt x="181951" y="0"/>
                    <a:pt x="0" y="68518"/>
                    <a:pt x="0" y="153039"/>
                  </a:cubicBezTo>
                  <a:cubicBezTo>
                    <a:pt x="0" y="237560"/>
                    <a:pt x="181951" y="306078"/>
                    <a:pt x="406400" y="306078"/>
                  </a:cubicBezTo>
                  <a:cubicBezTo>
                    <a:pt x="630849" y="306078"/>
                    <a:pt x="812800" y="237560"/>
                    <a:pt x="812800" y="153039"/>
                  </a:cubicBezTo>
                  <a:cubicBezTo>
                    <a:pt x="812800" y="68518"/>
                    <a:pt x="630849" y="0"/>
                    <a:pt x="406400" y="0"/>
                  </a:cubicBezTo>
                  <a:close/>
                </a:path>
              </a:pathLst>
            </a:custGeom>
            <a:solidFill>
              <a:srgbClr val="372A28">
                <a:alpha val="60000"/>
              </a:srgbClr>
            </a:solidFill>
          </p:spPr>
          <p:txBody>
            <a:bodyPr/>
            <a:lstStyle/>
            <a:p>
              <a:endParaRPr lang="en-US"/>
            </a:p>
          </p:txBody>
        </p:sp>
        <p:sp>
          <p:nvSpPr>
            <p:cNvPr id="6" name="TextBox 6"/>
            <p:cNvSpPr txBox="1"/>
            <p:nvPr/>
          </p:nvSpPr>
          <p:spPr>
            <a:xfrm>
              <a:off x="76200" y="-18930"/>
              <a:ext cx="660400" cy="296313"/>
            </a:xfrm>
            <a:prstGeom prst="rect">
              <a:avLst/>
            </a:prstGeom>
          </p:spPr>
          <p:txBody>
            <a:bodyPr lIns="50800" tIns="50800" rIns="50800" bIns="50800" rtlCol="0" anchor="ctr"/>
            <a:lstStyle/>
            <a:p>
              <a:pPr algn="ctr">
                <a:lnSpc>
                  <a:spcPts val="1960"/>
                </a:lnSpc>
              </a:pPr>
              <a:endParaRPr/>
            </a:p>
          </p:txBody>
        </p:sp>
      </p:grpSp>
      <p:sp>
        <p:nvSpPr>
          <p:cNvPr id="7" name="Freeform 7"/>
          <p:cNvSpPr/>
          <p:nvPr/>
        </p:nvSpPr>
        <p:spPr>
          <a:xfrm rot="947588">
            <a:off x="2138202" y="5593569"/>
            <a:ext cx="4796671" cy="3177794"/>
          </a:xfrm>
          <a:custGeom>
            <a:avLst/>
            <a:gdLst/>
            <a:ahLst/>
            <a:cxnLst/>
            <a:rect l="l" t="t" r="r" b="b"/>
            <a:pathLst>
              <a:path w="4796671" h="3177794">
                <a:moveTo>
                  <a:pt x="0" y="0"/>
                </a:moveTo>
                <a:lnTo>
                  <a:pt x="4796671" y="0"/>
                </a:lnTo>
                <a:lnTo>
                  <a:pt x="4796671" y="3177795"/>
                </a:lnTo>
                <a:lnTo>
                  <a:pt x="0" y="3177795"/>
                </a:lnTo>
                <a:lnTo>
                  <a:pt x="0"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8" name="Freeform 8"/>
          <p:cNvSpPr/>
          <p:nvPr/>
        </p:nvSpPr>
        <p:spPr>
          <a:xfrm>
            <a:off x="9022080" y="1571615"/>
            <a:ext cx="499021" cy="561271"/>
          </a:xfrm>
          <a:custGeom>
            <a:avLst/>
            <a:gdLst/>
            <a:ahLst/>
            <a:cxnLst/>
            <a:rect l="l" t="t" r="r" b="b"/>
            <a:pathLst>
              <a:path w="499021" h="561271">
                <a:moveTo>
                  <a:pt x="0" y="0"/>
                </a:moveTo>
                <a:lnTo>
                  <a:pt x="499021" y="0"/>
                </a:lnTo>
                <a:lnTo>
                  <a:pt x="499021" y="561271"/>
                </a:lnTo>
                <a:lnTo>
                  <a:pt x="0" y="561271"/>
                </a:lnTo>
                <a:lnTo>
                  <a:pt x="0" y="0"/>
                </a:lnTo>
                <a:close/>
              </a:path>
            </a:pathLst>
          </a:custGeom>
          <a:blipFill>
            <a:blip r:embed="rId6">
              <a:alphaModFix amt="52000"/>
              <a:extLst>
                <a:ext uri="{96DAC541-7B7A-43D3-8B79-37D633B846F1}">
                  <asvg:svgBlip xmlns:asvg="http://schemas.microsoft.com/office/drawing/2016/SVG/main" r:embed="rId7"/>
                </a:ext>
              </a:extLst>
            </a:blip>
            <a:stretch>
              <a:fillRect/>
            </a:stretch>
          </a:blipFill>
        </p:spPr>
        <p:txBody>
          <a:bodyPr/>
          <a:lstStyle/>
          <a:p>
            <a:endParaRPr lang="en-US"/>
          </a:p>
        </p:txBody>
      </p:sp>
      <p:sp>
        <p:nvSpPr>
          <p:cNvPr id="9" name="Freeform 9"/>
          <p:cNvSpPr/>
          <p:nvPr/>
        </p:nvSpPr>
        <p:spPr>
          <a:xfrm>
            <a:off x="2676381" y="225111"/>
            <a:ext cx="499021" cy="561271"/>
          </a:xfrm>
          <a:custGeom>
            <a:avLst/>
            <a:gdLst/>
            <a:ahLst/>
            <a:cxnLst/>
            <a:rect l="l" t="t" r="r" b="b"/>
            <a:pathLst>
              <a:path w="499021" h="561271">
                <a:moveTo>
                  <a:pt x="0" y="0"/>
                </a:moveTo>
                <a:lnTo>
                  <a:pt x="499020" y="0"/>
                </a:lnTo>
                <a:lnTo>
                  <a:pt x="499020" y="561271"/>
                </a:lnTo>
                <a:lnTo>
                  <a:pt x="0" y="561271"/>
                </a:lnTo>
                <a:lnTo>
                  <a:pt x="0" y="0"/>
                </a:lnTo>
                <a:close/>
              </a:path>
            </a:pathLst>
          </a:custGeom>
          <a:blipFill>
            <a:blip r:embed="rId6">
              <a:alphaModFix amt="52000"/>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Freeform 10"/>
          <p:cNvSpPr/>
          <p:nvPr/>
        </p:nvSpPr>
        <p:spPr>
          <a:xfrm flipH="1">
            <a:off x="7295764" y="505747"/>
            <a:ext cx="2256302" cy="2381321"/>
          </a:xfrm>
          <a:custGeom>
            <a:avLst/>
            <a:gdLst/>
            <a:ahLst/>
            <a:cxnLst/>
            <a:rect l="l" t="t" r="r" b="b"/>
            <a:pathLst>
              <a:path w="2256302" h="2381321">
                <a:moveTo>
                  <a:pt x="2256302" y="0"/>
                </a:moveTo>
                <a:lnTo>
                  <a:pt x="0" y="0"/>
                </a:lnTo>
                <a:lnTo>
                  <a:pt x="0" y="2381321"/>
                </a:lnTo>
                <a:lnTo>
                  <a:pt x="2256302" y="2381321"/>
                </a:lnTo>
                <a:lnTo>
                  <a:pt x="2256302" y="0"/>
                </a:lnTo>
                <a:close/>
              </a:path>
            </a:pathLst>
          </a:custGeom>
          <a:blipFill>
            <a:blip r:embed="rId8"/>
            <a:stretch>
              <a:fillRect/>
            </a:stretch>
          </a:blipFill>
        </p:spPr>
        <p:txBody>
          <a:bodyPr/>
          <a:lstStyle/>
          <a:p>
            <a:endParaRPr lang="en-US"/>
          </a:p>
        </p:txBody>
      </p:sp>
      <p:sp>
        <p:nvSpPr>
          <p:cNvPr id="11" name="Freeform 11"/>
          <p:cNvSpPr/>
          <p:nvPr/>
        </p:nvSpPr>
        <p:spPr>
          <a:xfrm>
            <a:off x="4536538" y="3261564"/>
            <a:ext cx="5340875" cy="3121445"/>
          </a:xfrm>
          <a:custGeom>
            <a:avLst/>
            <a:gdLst/>
            <a:ahLst/>
            <a:cxnLst/>
            <a:rect l="l" t="t" r="r" b="b"/>
            <a:pathLst>
              <a:path w="5340875" h="3121445">
                <a:moveTo>
                  <a:pt x="0" y="0"/>
                </a:moveTo>
                <a:lnTo>
                  <a:pt x="5340875" y="0"/>
                </a:lnTo>
                <a:lnTo>
                  <a:pt x="5340875" y="3121445"/>
                </a:lnTo>
                <a:lnTo>
                  <a:pt x="0" y="3121445"/>
                </a:lnTo>
                <a:lnTo>
                  <a:pt x="0" y="0"/>
                </a:lnTo>
                <a:close/>
              </a:path>
            </a:pathLst>
          </a:custGeom>
          <a:blipFill>
            <a:blip r:embed="rId9"/>
            <a:stretch>
              <a:fillRect/>
            </a:stretch>
          </a:blipFill>
        </p:spPr>
        <p:txBody>
          <a:bodyPr/>
          <a:lstStyle/>
          <a:p>
            <a:endParaRPr lang="en-US"/>
          </a:p>
        </p:txBody>
      </p:sp>
      <p:sp>
        <p:nvSpPr>
          <p:cNvPr id="12" name="Freeform 12"/>
          <p:cNvSpPr/>
          <p:nvPr/>
        </p:nvSpPr>
        <p:spPr>
          <a:xfrm>
            <a:off x="411522" y="2426291"/>
            <a:ext cx="4030696" cy="4003944"/>
          </a:xfrm>
          <a:custGeom>
            <a:avLst/>
            <a:gdLst/>
            <a:ahLst/>
            <a:cxnLst/>
            <a:rect l="l" t="t" r="r" b="b"/>
            <a:pathLst>
              <a:path w="4030696" h="4003944">
                <a:moveTo>
                  <a:pt x="0" y="0"/>
                </a:moveTo>
                <a:lnTo>
                  <a:pt x="4030696" y="0"/>
                </a:lnTo>
                <a:lnTo>
                  <a:pt x="4030696" y="4003944"/>
                </a:lnTo>
                <a:lnTo>
                  <a:pt x="0" y="4003944"/>
                </a:lnTo>
                <a:lnTo>
                  <a:pt x="0" y="0"/>
                </a:lnTo>
                <a:close/>
              </a:path>
            </a:pathLst>
          </a:custGeom>
          <a:blipFill>
            <a:blip r:embed="rId10"/>
            <a:stretch>
              <a:fillRect/>
            </a:stretch>
          </a:blipFill>
        </p:spPr>
        <p:txBody>
          <a:bodyPr/>
          <a:lstStyle/>
          <a:p>
            <a:endParaRPr lang="en-US"/>
          </a:p>
        </p:txBody>
      </p:sp>
      <p:sp>
        <p:nvSpPr>
          <p:cNvPr id="13" name="TextBox 13"/>
          <p:cNvSpPr txBox="1"/>
          <p:nvPr/>
        </p:nvSpPr>
        <p:spPr>
          <a:xfrm>
            <a:off x="807611" y="792221"/>
            <a:ext cx="1868769" cy="698080"/>
          </a:xfrm>
          <a:prstGeom prst="rect">
            <a:avLst/>
          </a:prstGeom>
        </p:spPr>
        <p:txBody>
          <a:bodyPr lIns="0" tIns="0" rIns="0" bIns="0" rtlCol="0" anchor="t">
            <a:spAutoFit/>
          </a:bodyPr>
          <a:lstStyle/>
          <a:p>
            <a:pPr algn="l">
              <a:lnSpc>
                <a:spcPts val="5340"/>
              </a:lnSpc>
            </a:pPr>
            <a:r>
              <a:rPr lang="en-US" sz="4684">
                <a:solidFill>
                  <a:srgbClr val="000000"/>
                </a:solidFill>
                <a:latin typeface="Feel Free Playful"/>
                <a:ea typeface="Feel Free Playful"/>
                <a:cs typeface="Feel Free Playful"/>
                <a:sym typeface="Feel Free Playful"/>
              </a:rPr>
              <a:t>WEEK 2:  </a:t>
            </a:r>
          </a:p>
        </p:txBody>
      </p:sp>
      <p:sp>
        <p:nvSpPr>
          <p:cNvPr id="14" name="TextBox 14"/>
          <p:cNvSpPr txBox="1"/>
          <p:nvPr/>
        </p:nvSpPr>
        <p:spPr>
          <a:xfrm>
            <a:off x="731520" y="1514465"/>
            <a:ext cx="5187832" cy="357968"/>
          </a:xfrm>
          <a:prstGeom prst="rect">
            <a:avLst/>
          </a:prstGeom>
        </p:spPr>
        <p:txBody>
          <a:bodyPr lIns="0" tIns="0" rIns="0" bIns="0" rtlCol="0" anchor="t">
            <a:spAutoFit/>
          </a:bodyPr>
          <a:lstStyle/>
          <a:p>
            <a:pPr marL="438663" lvl="1" indent="-219331" algn="l">
              <a:lnSpc>
                <a:spcPts val="2844"/>
              </a:lnSpc>
              <a:buFont typeface="Arial"/>
              <a:buChar char="•"/>
            </a:pPr>
            <a:r>
              <a:rPr lang="en-US" sz="2031" b="1">
                <a:solidFill>
                  <a:srgbClr val="545454"/>
                </a:solidFill>
                <a:latin typeface="Poppins Bold"/>
                <a:ea typeface="Poppins Bold"/>
                <a:cs typeface="Poppins Bold"/>
                <a:sym typeface="Poppins Bold"/>
              </a:rPr>
              <a:t>preprocessing </a:t>
            </a:r>
          </a:p>
        </p:txBody>
      </p:sp>
      <p:sp>
        <p:nvSpPr>
          <p:cNvPr id="15" name="TextBox 15"/>
          <p:cNvSpPr txBox="1"/>
          <p:nvPr/>
        </p:nvSpPr>
        <p:spPr>
          <a:xfrm>
            <a:off x="731520" y="2064838"/>
            <a:ext cx="3041754" cy="499111"/>
          </a:xfrm>
          <a:prstGeom prst="rect">
            <a:avLst/>
          </a:prstGeom>
        </p:spPr>
        <p:txBody>
          <a:bodyPr wrap="square" lIns="0" tIns="0" rIns="0" bIns="0" rtlCol="0" anchor="t">
            <a:spAutoFit/>
          </a:bodyPr>
          <a:lstStyle/>
          <a:p>
            <a:pPr algn="ctr">
              <a:lnSpc>
                <a:spcPts val="1960"/>
              </a:lnSpc>
            </a:pPr>
            <a:r>
              <a:rPr lang="en-US" sz="1400" b="1" spc="35" dirty="0">
                <a:solidFill>
                  <a:srgbClr val="000000"/>
                </a:solidFill>
                <a:latin typeface="Poppins"/>
                <a:ea typeface="Poppins"/>
                <a:cs typeface="Poppins"/>
                <a:sym typeface="Poppins"/>
              </a:rPr>
              <a:t>Double thresholding</a:t>
            </a:r>
          </a:p>
          <a:p>
            <a:pPr algn="ctr">
              <a:lnSpc>
                <a:spcPts val="1960"/>
              </a:lnSpc>
              <a:spcBef>
                <a:spcPct val="0"/>
              </a:spcBef>
            </a:pPr>
            <a:endParaRPr lang="en-US" sz="1400" spc="35" dirty="0">
              <a:solidFill>
                <a:srgbClr val="000000"/>
              </a:solidFill>
              <a:latin typeface="Poppins"/>
              <a:ea typeface="Poppins"/>
              <a:cs typeface="Poppins"/>
              <a:sym typeface="Poppi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876800" y="43073"/>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4" name="Freeform 4"/>
          <p:cNvSpPr/>
          <p:nvPr/>
        </p:nvSpPr>
        <p:spPr>
          <a:xfrm rot="2192788">
            <a:off x="-753583" y="5683236"/>
            <a:ext cx="5258502" cy="3483757"/>
          </a:xfrm>
          <a:custGeom>
            <a:avLst/>
            <a:gdLst/>
            <a:ahLst/>
            <a:cxnLst/>
            <a:rect l="l" t="t" r="r" b="b"/>
            <a:pathLst>
              <a:path w="5258502" h="3483757">
                <a:moveTo>
                  <a:pt x="0" y="0"/>
                </a:moveTo>
                <a:lnTo>
                  <a:pt x="5258501" y="0"/>
                </a:lnTo>
                <a:lnTo>
                  <a:pt x="5258501" y="3483758"/>
                </a:lnTo>
                <a:lnTo>
                  <a:pt x="0" y="3483758"/>
                </a:lnTo>
                <a:lnTo>
                  <a:pt x="0"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5" name="Freeform 5"/>
          <p:cNvSpPr/>
          <p:nvPr/>
        </p:nvSpPr>
        <p:spPr>
          <a:xfrm rot="10540231">
            <a:off x="6924017" y="337417"/>
            <a:ext cx="2842144" cy="1658778"/>
          </a:xfrm>
          <a:custGeom>
            <a:avLst/>
            <a:gdLst/>
            <a:ahLst/>
            <a:cxnLst/>
            <a:rect l="l" t="t" r="r" b="b"/>
            <a:pathLst>
              <a:path w="2842144" h="1658778">
                <a:moveTo>
                  <a:pt x="0" y="0"/>
                </a:moveTo>
                <a:lnTo>
                  <a:pt x="2842144" y="0"/>
                </a:lnTo>
                <a:lnTo>
                  <a:pt x="2842144" y="1658778"/>
                </a:lnTo>
                <a:lnTo>
                  <a:pt x="0" y="1658778"/>
                </a:lnTo>
                <a:lnTo>
                  <a:pt x="0" y="0"/>
                </a:lnTo>
                <a:close/>
              </a:path>
            </a:pathLst>
          </a:custGeom>
          <a:blipFill>
            <a:blip r:embed="rId6">
              <a:alphaModFix amt="52000"/>
              <a:extLst>
                <a:ext uri="{96DAC541-7B7A-43D3-8B79-37D633B846F1}">
                  <asvg:svgBlip xmlns:asvg="http://schemas.microsoft.com/office/drawing/2016/SVG/main" r:embed="rId7"/>
                </a:ext>
              </a:extLst>
            </a:blip>
            <a:stretch>
              <a:fillRect/>
            </a:stretch>
          </a:blipFill>
        </p:spPr>
        <p:txBody>
          <a:bodyPr/>
          <a:lstStyle/>
          <a:p>
            <a:endParaRPr lang="en-US"/>
          </a:p>
        </p:txBody>
      </p:sp>
      <p:sp>
        <p:nvSpPr>
          <p:cNvPr id="6" name="Freeform 6"/>
          <p:cNvSpPr/>
          <p:nvPr/>
        </p:nvSpPr>
        <p:spPr>
          <a:xfrm>
            <a:off x="77604" y="2525041"/>
            <a:ext cx="7342641" cy="3285832"/>
          </a:xfrm>
          <a:custGeom>
            <a:avLst/>
            <a:gdLst/>
            <a:ahLst/>
            <a:cxnLst/>
            <a:rect l="l" t="t" r="r" b="b"/>
            <a:pathLst>
              <a:path w="7342641" h="3285832">
                <a:moveTo>
                  <a:pt x="0" y="0"/>
                </a:moveTo>
                <a:lnTo>
                  <a:pt x="7342641" y="0"/>
                </a:lnTo>
                <a:lnTo>
                  <a:pt x="7342641" y="3285832"/>
                </a:lnTo>
                <a:lnTo>
                  <a:pt x="0" y="3285832"/>
                </a:lnTo>
                <a:lnTo>
                  <a:pt x="0" y="0"/>
                </a:lnTo>
                <a:close/>
              </a:path>
            </a:pathLst>
          </a:custGeom>
          <a:blipFill>
            <a:blip r:embed="rId8"/>
            <a:stretch>
              <a:fillRect/>
            </a:stretch>
          </a:blipFill>
        </p:spPr>
        <p:txBody>
          <a:bodyPr/>
          <a:lstStyle/>
          <a:p>
            <a:endParaRPr lang="en-US"/>
          </a:p>
        </p:txBody>
      </p:sp>
      <p:sp>
        <p:nvSpPr>
          <p:cNvPr id="7" name="Freeform 7"/>
          <p:cNvSpPr/>
          <p:nvPr/>
        </p:nvSpPr>
        <p:spPr>
          <a:xfrm flipH="1">
            <a:off x="7326730" y="2910225"/>
            <a:ext cx="2162734" cy="2816365"/>
          </a:xfrm>
          <a:custGeom>
            <a:avLst/>
            <a:gdLst/>
            <a:ahLst/>
            <a:cxnLst/>
            <a:rect l="l" t="t" r="r" b="b"/>
            <a:pathLst>
              <a:path w="2162734" h="2816365">
                <a:moveTo>
                  <a:pt x="2162734" y="0"/>
                </a:moveTo>
                <a:lnTo>
                  <a:pt x="0" y="0"/>
                </a:lnTo>
                <a:lnTo>
                  <a:pt x="0" y="2816365"/>
                </a:lnTo>
                <a:lnTo>
                  <a:pt x="2162734" y="2816365"/>
                </a:lnTo>
                <a:lnTo>
                  <a:pt x="2162734" y="0"/>
                </a:lnTo>
                <a:close/>
              </a:path>
            </a:pathLst>
          </a:custGeom>
          <a:blipFill>
            <a:blip r:embed="rId9"/>
            <a:stretch>
              <a:fillRect/>
            </a:stretch>
          </a:blipFill>
        </p:spPr>
        <p:txBody>
          <a:bodyPr/>
          <a:lstStyle/>
          <a:p>
            <a:endParaRPr lang="en-US"/>
          </a:p>
        </p:txBody>
      </p:sp>
      <p:sp>
        <p:nvSpPr>
          <p:cNvPr id="8" name="Freeform 8"/>
          <p:cNvSpPr/>
          <p:nvPr/>
        </p:nvSpPr>
        <p:spPr>
          <a:xfrm rot="1005484">
            <a:off x="7172717" y="6263531"/>
            <a:ext cx="639979" cy="445658"/>
          </a:xfrm>
          <a:custGeom>
            <a:avLst/>
            <a:gdLst/>
            <a:ahLst/>
            <a:cxnLst/>
            <a:rect l="l" t="t" r="r" b="b"/>
            <a:pathLst>
              <a:path w="639979" h="445658">
                <a:moveTo>
                  <a:pt x="0" y="0"/>
                </a:moveTo>
                <a:lnTo>
                  <a:pt x="639979" y="0"/>
                </a:lnTo>
                <a:lnTo>
                  <a:pt x="639979" y="445658"/>
                </a:lnTo>
                <a:lnTo>
                  <a:pt x="0" y="445658"/>
                </a:lnTo>
                <a:lnTo>
                  <a:pt x="0" y="0"/>
                </a:lnTo>
                <a:close/>
              </a:path>
            </a:pathLst>
          </a:custGeom>
          <a:blipFill>
            <a:blip r:embed="rId10">
              <a:alphaModFix amt="5200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9" name="TextBox 9"/>
          <p:cNvSpPr txBox="1"/>
          <p:nvPr/>
        </p:nvSpPr>
        <p:spPr>
          <a:xfrm>
            <a:off x="650359" y="568185"/>
            <a:ext cx="1970689" cy="693871"/>
          </a:xfrm>
          <a:prstGeom prst="rect">
            <a:avLst/>
          </a:prstGeom>
        </p:spPr>
        <p:txBody>
          <a:bodyPr lIns="0" tIns="0" rIns="0" bIns="0" rtlCol="0" anchor="t">
            <a:spAutoFit/>
          </a:bodyPr>
          <a:lstStyle/>
          <a:p>
            <a:pPr algn="l">
              <a:lnSpc>
                <a:spcPts val="5307"/>
              </a:lnSpc>
            </a:pPr>
            <a:r>
              <a:rPr lang="en-US" sz="4655">
                <a:solidFill>
                  <a:srgbClr val="000000"/>
                </a:solidFill>
                <a:latin typeface="Feel Free Playful"/>
                <a:ea typeface="Feel Free Playful"/>
                <a:cs typeface="Feel Free Playful"/>
                <a:sym typeface="Feel Free Playful"/>
              </a:rPr>
              <a:t>WEEK 3:</a:t>
            </a:r>
          </a:p>
        </p:txBody>
      </p:sp>
      <p:sp>
        <p:nvSpPr>
          <p:cNvPr id="10" name="TextBox 10"/>
          <p:cNvSpPr txBox="1"/>
          <p:nvPr/>
        </p:nvSpPr>
        <p:spPr>
          <a:xfrm>
            <a:off x="650359" y="1985690"/>
            <a:ext cx="4639627" cy="407543"/>
          </a:xfrm>
          <a:prstGeom prst="rect">
            <a:avLst/>
          </a:prstGeom>
        </p:spPr>
        <p:txBody>
          <a:bodyPr lIns="0" tIns="0" rIns="0" bIns="0" rtlCol="0" anchor="t">
            <a:spAutoFit/>
          </a:bodyPr>
          <a:lstStyle/>
          <a:p>
            <a:pPr marL="503046" lvl="1" indent="-251523" algn="l">
              <a:lnSpc>
                <a:spcPts val="3261"/>
              </a:lnSpc>
              <a:buFont typeface="Arial"/>
              <a:buChar char="•"/>
            </a:pPr>
            <a:r>
              <a:rPr lang="en-US" sz="2329" b="1" dirty="0">
                <a:solidFill>
                  <a:srgbClr val="545454"/>
                </a:solidFill>
                <a:latin typeface="Poppins Bold"/>
                <a:ea typeface="Poppins Bold"/>
                <a:cs typeface="Poppins Bold"/>
                <a:sym typeface="Poppins Bold"/>
              </a:rPr>
              <a:t>Building The CNN Model:</a:t>
            </a:r>
          </a:p>
        </p:txBody>
      </p:sp>
      <p:sp>
        <p:nvSpPr>
          <p:cNvPr id="11" name="TextBox 15">
            <a:extLst>
              <a:ext uri="{FF2B5EF4-FFF2-40B4-BE49-F238E27FC236}">
                <a16:creationId xmlns:a16="http://schemas.microsoft.com/office/drawing/2014/main" id="{D389166D-9228-0ABC-DB8A-F0F676E4BB01}"/>
              </a:ext>
            </a:extLst>
          </p:cNvPr>
          <p:cNvSpPr txBox="1"/>
          <p:nvPr/>
        </p:nvSpPr>
        <p:spPr>
          <a:xfrm>
            <a:off x="365841" y="1634149"/>
            <a:ext cx="3041754" cy="499111"/>
          </a:xfrm>
          <a:prstGeom prst="rect">
            <a:avLst/>
          </a:prstGeom>
        </p:spPr>
        <p:txBody>
          <a:bodyPr wrap="square" lIns="0" tIns="0" rIns="0" bIns="0" rtlCol="0" anchor="t">
            <a:spAutoFit/>
          </a:bodyPr>
          <a:lstStyle/>
          <a:p>
            <a:pPr marL="285750" indent="-285750" algn="ctr">
              <a:lnSpc>
                <a:spcPts val="1960"/>
              </a:lnSpc>
              <a:buFont typeface="Arial" panose="020B0604020202020204" pitchFamily="34" charset="0"/>
              <a:buChar char="•"/>
            </a:pPr>
            <a:r>
              <a:rPr lang="en-US" sz="2329" b="1" dirty="0">
                <a:solidFill>
                  <a:srgbClr val="545454"/>
                </a:solidFill>
                <a:latin typeface="Poppins Bold"/>
                <a:cs typeface="Poppins Bold"/>
                <a:sym typeface="Poppins"/>
              </a:rPr>
              <a:t>Why CNN ?</a:t>
            </a:r>
          </a:p>
          <a:p>
            <a:pPr algn="ctr">
              <a:lnSpc>
                <a:spcPts val="1960"/>
              </a:lnSpc>
              <a:spcBef>
                <a:spcPct val="0"/>
              </a:spcBef>
            </a:pPr>
            <a:endParaRPr lang="en-US" sz="1400" spc="35" dirty="0">
              <a:solidFill>
                <a:srgbClr val="000000"/>
              </a:solidFill>
              <a:latin typeface="Poppins"/>
              <a:ea typeface="Poppins"/>
              <a:cs typeface="Poppins"/>
              <a:sym typeface="Poppi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876800" y="43073"/>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4" name="Freeform 4"/>
          <p:cNvSpPr/>
          <p:nvPr/>
        </p:nvSpPr>
        <p:spPr>
          <a:xfrm rot="2192788">
            <a:off x="-753583" y="5683236"/>
            <a:ext cx="5258502" cy="3483757"/>
          </a:xfrm>
          <a:custGeom>
            <a:avLst/>
            <a:gdLst/>
            <a:ahLst/>
            <a:cxnLst/>
            <a:rect l="l" t="t" r="r" b="b"/>
            <a:pathLst>
              <a:path w="5258502" h="3483757">
                <a:moveTo>
                  <a:pt x="0" y="0"/>
                </a:moveTo>
                <a:lnTo>
                  <a:pt x="5258501" y="0"/>
                </a:lnTo>
                <a:lnTo>
                  <a:pt x="5258501" y="3483758"/>
                </a:lnTo>
                <a:lnTo>
                  <a:pt x="0" y="3483758"/>
                </a:lnTo>
                <a:lnTo>
                  <a:pt x="0"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5" name="Freeform 5"/>
          <p:cNvSpPr/>
          <p:nvPr/>
        </p:nvSpPr>
        <p:spPr>
          <a:xfrm rot="10540231">
            <a:off x="6924017" y="337417"/>
            <a:ext cx="2842144" cy="1658778"/>
          </a:xfrm>
          <a:custGeom>
            <a:avLst/>
            <a:gdLst/>
            <a:ahLst/>
            <a:cxnLst/>
            <a:rect l="l" t="t" r="r" b="b"/>
            <a:pathLst>
              <a:path w="2842144" h="1658778">
                <a:moveTo>
                  <a:pt x="0" y="0"/>
                </a:moveTo>
                <a:lnTo>
                  <a:pt x="2842144" y="0"/>
                </a:lnTo>
                <a:lnTo>
                  <a:pt x="2842144" y="1658778"/>
                </a:lnTo>
                <a:lnTo>
                  <a:pt x="0" y="1658778"/>
                </a:lnTo>
                <a:lnTo>
                  <a:pt x="0" y="0"/>
                </a:lnTo>
                <a:close/>
              </a:path>
            </a:pathLst>
          </a:custGeom>
          <a:blipFill>
            <a:blip r:embed="rId6">
              <a:alphaModFix amt="52000"/>
              <a:extLst>
                <a:ext uri="{96DAC541-7B7A-43D3-8B79-37D633B846F1}">
                  <asvg:svgBlip xmlns:asvg="http://schemas.microsoft.com/office/drawing/2016/SVG/main" r:embed="rId7"/>
                </a:ext>
              </a:extLst>
            </a:blip>
            <a:stretch>
              <a:fillRect/>
            </a:stretch>
          </a:blipFill>
        </p:spPr>
        <p:txBody>
          <a:bodyPr/>
          <a:lstStyle/>
          <a:p>
            <a:endParaRPr lang="en-US"/>
          </a:p>
        </p:txBody>
      </p:sp>
      <p:sp>
        <p:nvSpPr>
          <p:cNvPr id="6" name="Freeform 6"/>
          <p:cNvSpPr/>
          <p:nvPr/>
        </p:nvSpPr>
        <p:spPr>
          <a:xfrm flipH="1">
            <a:off x="7326730" y="2910225"/>
            <a:ext cx="2162734" cy="2816365"/>
          </a:xfrm>
          <a:custGeom>
            <a:avLst/>
            <a:gdLst/>
            <a:ahLst/>
            <a:cxnLst/>
            <a:rect l="l" t="t" r="r" b="b"/>
            <a:pathLst>
              <a:path w="2162734" h="2816365">
                <a:moveTo>
                  <a:pt x="2162734" y="0"/>
                </a:moveTo>
                <a:lnTo>
                  <a:pt x="0" y="0"/>
                </a:lnTo>
                <a:lnTo>
                  <a:pt x="0" y="2816365"/>
                </a:lnTo>
                <a:lnTo>
                  <a:pt x="2162734" y="2816365"/>
                </a:lnTo>
                <a:lnTo>
                  <a:pt x="2162734" y="0"/>
                </a:lnTo>
                <a:close/>
              </a:path>
            </a:pathLst>
          </a:custGeom>
          <a:blipFill>
            <a:blip r:embed="rId8"/>
            <a:stretch>
              <a:fillRect/>
            </a:stretch>
          </a:blipFill>
        </p:spPr>
        <p:txBody>
          <a:bodyPr/>
          <a:lstStyle/>
          <a:p>
            <a:endParaRPr lang="en-US"/>
          </a:p>
        </p:txBody>
      </p:sp>
      <p:sp>
        <p:nvSpPr>
          <p:cNvPr id="7" name="Freeform 7"/>
          <p:cNvSpPr/>
          <p:nvPr/>
        </p:nvSpPr>
        <p:spPr>
          <a:xfrm rot="1005484">
            <a:off x="7172717" y="6263531"/>
            <a:ext cx="639979" cy="445658"/>
          </a:xfrm>
          <a:custGeom>
            <a:avLst/>
            <a:gdLst/>
            <a:ahLst/>
            <a:cxnLst/>
            <a:rect l="l" t="t" r="r" b="b"/>
            <a:pathLst>
              <a:path w="639979" h="445658">
                <a:moveTo>
                  <a:pt x="0" y="0"/>
                </a:moveTo>
                <a:lnTo>
                  <a:pt x="639979" y="0"/>
                </a:lnTo>
                <a:lnTo>
                  <a:pt x="639979" y="445658"/>
                </a:lnTo>
                <a:lnTo>
                  <a:pt x="0" y="445658"/>
                </a:lnTo>
                <a:lnTo>
                  <a:pt x="0" y="0"/>
                </a:lnTo>
                <a:close/>
              </a:path>
            </a:pathLst>
          </a:custGeom>
          <a:blipFill>
            <a:blip r:embed="rId9">
              <a:alphaModFix amt="52000"/>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8" name="Freeform 8"/>
          <p:cNvSpPr/>
          <p:nvPr/>
        </p:nvSpPr>
        <p:spPr>
          <a:xfrm>
            <a:off x="364184" y="2101107"/>
            <a:ext cx="6962546" cy="3388433"/>
          </a:xfrm>
          <a:custGeom>
            <a:avLst/>
            <a:gdLst/>
            <a:ahLst/>
            <a:cxnLst/>
            <a:rect l="l" t="t" r="r" b="b"/>
            <a:pathLst>
              <a:path w="6962546" h="3388433">
                <a:moveTo>
                  <a:pt x="0" y="0"/>
                </a:moveTo>
                <a:lnTo>
                  <a:pt x="6962546" y="0"/>
                </a:lnTo>
                <a:lnTo>
                  <a:pt x="6962546" y="3388434"/>
                </a:lnTo>
                <a:lnTo>
                  <a:pt x="0" y="3388434"/>
                </a:lnTo>
                <a:lnTo>
                  <a:pt x="0" y="0"/>
                </a:lnTo>
                <a:close/>
              </a:path>
            </a:pathLst>
          </a:custGeom>
          <a:blipFill>
            <a:blip r:embed="rId11"/>
            <a:stretch>
              <a:fillRect t="-44" r="-211" b="-44"/>
            </a:stretch>
          </a:blipFill>
        </p:spPr>
        <p:txBody>
          <a:bodyPr/>
          <a:lstStyle/>
          <a:p>
            <a:endParaRPr lang="en-US"/>
          </a:p>
        </p:txBody>
      </p:sp>
      <p:sp>
        <p:nvSpPr>
          <p:cNvPr id="9" name="TextBox 9"/>
          <p:cNvSpPr txBox="1"/>
          <p:nvPr/>
        </p:nvSpPr>
        <p:spPr>
          <a:xfrm>
            <a:off x="650359" y="568185"/>
            <a:ext cx="1970689" cy="693871"/>
          </a:xfrm>
          <a:prstGeom prst="rect">
            <a:avLst/>
          </a:prstGeom>
        </p:spPr>
        <p:txBody>
          <a:bodyPr lIns="0" tIns="0" rIns="0" bIns="0" rtlCol="0" anchor="t">
            <a:spAutoFit/>
          </a:bodyPr>
          <a:lstStyle/>
          <a:p>
            <a:pPr algn="l">
              <a:lnSpc>
                <a:spcPts val="5307"/>
              </a:lnSpc>
            </a:pPr>
            <a:r>
              <a:rPr lang="en-US" sz="4655">
                <a:solidFill>
                  <a:srgbClr val="000000"/>
                </a:solidFill>
                <a:latin typeface="Feel Free Playful"/>
                <a:ea typeface="Feel Free Playful"/>
                <a:cs typeface="Feel Free Playful"/>
                <a:sym typeface="Feel Free Playful"/>
              </a:rPr>
              <a:t>WEEK 3:</a:t>
            </a:r>
          </a:p>
        </p:txBody>
      </p:sp>
      <p:sp>
        <p:nvSpPr>
          <p:cNvPr id="10" name="TextBox 10"/>
          <p:cNvSpPr txBox="1"/>
          <p:nvPr/>
        </p:nvSpPr>
        <p:spPr>
          <a:xfrm>
            <a:off x="843922" y="1302126"/>
            <a:ext cx="4639627" cy="407543"/>
          </a:xfrm>
          <a:prstGeom prst="rect">
            <a:avLst/>
          </a:prstGeom>
        </p:spPr>
        <p:txBody>
          <a:bodyPr lIns="0" tIns="0" rIns="0" bIns="0" rtlCol="0" anchor="t">
            <a:spAutoFit/>
          </a:bodyPr>
          <a:lstStyle/>
          <a:p>
            <a:pPr marL="503046" lvl="1" indent="-251523" algn="l">
              <a:lnSpc>
                <a:spcPts val="3261"/>
              </a:lnSpc>
              <a:buFont typeface="Arial"/>
              <a:buChar char="•"/>
            </a:pPr>
            <a:r>
              <a:rPr lang="en-US" sz="2329" b="1">
                <a:solidFill>
                  <a:srgbClr val="545454"/>
                </a:solidFill>
                <a:latin typeface="Poppins Bold"/>
                <a:ea typeface="Poppins Bold"/>
                <a:cs typeface="Poppins Bold"/>
                <a:sym typeface="Poppins Bold"/>
              </a:rPr>
              <a:t>Building The CNN Model:</a:t>
            </a:r>
          </a:p>
        </p:txBody>
      </p:sp>
      <p:sp>
        <p:nvSpPr>
          <p:cNvPr id="11" name="TextBox 15">
            <a:extLst>
              <a:ext uri="{FF2B5EF4-FFF2-40B4-BE49-F238E27FC236}">
                <a16:creationId xmlns:a16="http://schemas.microsoft.com/office/drawing/2014/main" id="{38957179-DBD4-6952-9080-2314BDDDB2CD}"/>
              </a:ext>
            </a:extLst>
          </p:cNvPr>
          <p:cNvSpPr txBox="1"/>
          <p:nvPr/>
        </p:nvSpPr>
        <p:spPr>
          <a:xfrm>
            <a:off x="125324" y="5665623"/>
            <a:ext cx="7153347" cy="755591"/>
          </a:xfrm>
          <a:prstGeom prst="rect">
            <a:avLst/>
          </a:prstGeom>
        </p:spPr>
        <p:txBody>
          <a:bodyPr wrap="square" lIns="0" tIns="0" rIns="0" bIns="0" rtlCol="0" anchor="t">
            <a:spAutoFit/>
          </a:bodyPr>
          <a:lstStyle/>
          <a:p>
            <a:pPr algn="ctr">
              <a:lnSpc>
                <a:spcPts val="1960"/>
              </a:lnSpc>
            </a:pPr>
            <a:r>
              <a:rPr lang="en-US" sz="1400" b="1" spc="35" dirty="0">
                <a:solidFill>
                  <a:srgbClr val="000000"/>
                </a:solidFill>
                <a:latin typeface="Poppins"/>
                <a:ea typeface="Poppins"/>
                <a:cs typeface="Poppins"/>
                <a:sym typeface="Poppins"/>
              </a:rPr>
              <a:t>How the Param are calculated?</a:t>
            </a:r>
          </a:p>
          <a:p>
            <a:pPr algn="ctr">
              <a:lnSpc>
                <a:spcPts val="1960"/>
              </a:lnSpc>
            </a:pPr>
            <a:r>
              <a:rPr lang="en-US" sz="1200" b="1" spc="35" dirty="0">
                <a:solidFill>
                  <a:srgbClr val="000000"/>
                </a:solidFill>
                <a:latin typeface="Poppins"/>
                <a:cs typeface="Poppins"/>
              </a:rPr>
              <a:t>(</a:t>
            </a:r>
            <a:r>
              <a:rPr lang="en-US" sz="1200" b="1" spc="35" dirty="0" err="1">
                <a:solidFill>
                  <a:srgbClr val="000000"/>
                </a:solidFill>
                <a:latin typeface="Poppins"/>
                <a:cs typeface="Poppins"/>
              </a:rPr>
              <a:t>kernel_height</a:t>
            </a:r>
            <a:r>
              <a:rPr lang="en-US" sz="1200" b="1" spc="35" dirty="0">
                <a:solidFill>
                  <a:srgbClr val="000000"/>
                </a:solidFill>
                <a:latin typeface="Poppins"/>
                <a:cs typeface="Poppins"/>
              </a:rPr>
              <a:t> * </a:t>
            </a:r>
            <a:r>
              <a:rPr lang="en-US" sz="1200" b="1" spc="35" dirty="0" err="1">
                <a:solidFill>
                  <a:srgbClr val="000000"/>
                </a:solidFill>
                <a:latin typeface="Poppins"/>
                <a:cs typeface="Poppins"/>
              </a:rPr>
              <a:t>kernel_width</a:t>
            </a:r>
            <a:r>
              <a:rPr lang="en-US" sz="1200" b="1" spc="35" dirty="0">
                <a:solidFill>
                  <a:srgbClr val="000000"/>
                </a:solidFill>
                <a:latin typeface="Poppins"/>
                <a:cs typeface="Poppins"/>
              </a:rPr>
              <a:t> * </a:t>
            </a:r>
            <a:r>
              <a:rPr lang="en-US" sz="1200" b="1" spc="35" dirty="0" err="1">
                <a:solidFill>
                  <a:srgbClr val="000000"/>
                </a:solidFill>
                <a:latin typeface="Poppins"/>
                <a:cs typeface="Poppins"/>
              </a:rPr>
              <a:t>input_channels</a:t>
            </a:r>
            <a:r>
              <a:rPr lang="en-US" sz="1200" b="1" spc="35" dirty="0">
                <a:solidFill>
                  <a:srgbClr val="000000"/>
                </a:solidFill>
                <a:latin typeface="Poppins"/>
                <a:cs typeface="Poppins"/>
              </a:rPr>
              <a:t> + 1) * </a:t>
            </a:r>
            <a:r>
              <a:rPr lang="en-US" sz="1200" b="1" spc="35" dirty="0" err="1">
                <a:solidFill>
                  <a:srgbClr val="000000"/>
                </a:solidFill>
                <a:latin typeface="Poppins"/>
                <a:cs typeface="Poppins"/>
              </a:rPr>
              <a:t>number_of_filters</a:t>
            </a:r>
            <a:endParaRPr lang="en-US" sz="1200" b="1" spc="35" dirty="0">
              <a:solidFill>
                <a:srgbClr val="000000"/>
              </a:solidFill>
              <a:latin typeface="Poppins"/>
              <a:cs typeface="Poppins"/>
              <a:sym typeface="Poppins"/>
            </a:endParaRPr>
          </a:p>
          <a:p>
            <a:pPr algn="ctr">
              <a:lnSpc>
                <a:spcPts val="1960"/>
              </a:lnSpc>
              <a:spcBef>
                <a:spcPct val="0"/>
              </a:spcBef>
            </a:pPr>
            <a:endParaRPr lang="en-US" sz="1400" spc="35" dirty="0">
              <a:solidFill>
                <a:srgbClr val="000000"/>
              </a:solidFill>
              <a:latin typeface="Poppins"/>
              <a:ea typeface="Poppins"/>
              <a:cs typeface="Poppins"/>
              <a:sym typeface="Poppi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876800" y="43073"/>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4" name="Freeform 4"/>
          <p:cNvSpPr/>
          <p:nvPr/>
        </p:nvSpPr>
        <p:spPr>
          <a:xfrm rot="2192788">
            <a:off x="-753583" y="5683236"/>
            <a:ext cx="5258502" cy="3483757"/>
          </a:xfrm>
          <a:custGeom>
            <a:avLst/>
            <a:gdLst/>
            <a:ahLst/>
            <a:cxnLst/>
            <a:rect l="l" t="t" r="r" b="b"/>
            <a:pathLst>
              <a:path w="5258502" h="3483757">
                <a:moveTo>
                  <a:pt x="0" y="0"/>
                </a:moveTo>
                <a:lnTo>
                  <a:pt x="5258501" y="0"/>
                </a:lnTo>
                <a:lnTo>
                  <a:pt x="5258501" y="3483758"/>
                </a:lnTo>
                <a:lnTo>
                  <a:pt x="0" y="3483758"/>
                </a:lnTo>
                <a:lnTo>
                  <a:pt x="0"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5" name="Freeform 5"/>
          <p:cNvSpPr/>
          <p:nvPr/>
        </p:nvSpPr>
        <p:spPr>
          <a:xfrm rot="10540231">
            <a:off x="6924017" y="337417"/>
            <a:ext cx="2842144" cy="1658778"/>
          </a:xfrm>
          <a:custGeom>
            <a:avLst/>
            <a:gdLst/>
            <a:ahLst/>
            <a:cxnLst/>
            <a:rect l="l" t="t" r="r" b="b"/>
            <a:pathLst>
              <a:path w="2842144" h="1658778">
                <a:moveTo>
                  <a:pt x="0" y="0"/>
                </a:moveTo>
                <a:lnTo>
                  <a:pt x="2842144" y="0"/>
                </a:lnTo>
                <a:lnTo>
                  <a:pt x="2842144" y="1658778"/>
                </a:lnTo>
                <a:lnTo>
                  <a:pt x="0" y="1658778"/>
                </a:lnTo>
                <a:lnTo>
                  <a:pt x="0" y="0"/>
                </a:lnTo>
                <a:close/>
              </a:path>
            </a:pathLst>
          </a:custGeom>
          <a:blipFill>
            <a:blip r:embed="rId6">
              <a:alphaModFix amt="52000"/>
              <a:extLst>
                <a:ext uri="{96DAC541-7B7A-43D3-8B79-37D633B846F1}">
                  <asvg:svgBlip xmlns:asvg="http://schemas.microsoft.com/office/drawing/2016/SVG/main" r:embed="rId7"/>
                </a:ext>
              </a:extLst>
            </a:blip>
            <a:stretch>
              <a:fillRect/>
            </a:stretch>
          </a:blipFill>
        </p:spPr>
        <p:txBody>
          <a:bodyPr/>
          <a:lstStyle/>
          <a:p>
            <a:endParaRPr lang="en-US"/>
          </a:p>
        </p:txBody>
      </p:sp>
      <p:sp>
        <p:nvSpPr>
          <p:cNvPr id="6" name="Freeform 6"/>
          <p:cNvSpPr/>
          <p:nvPr/>
        </p:nvSpPr>
        <p:spPr>
          <a:xfrm flipH="1">
            <a:off x="7326730" y="2910225"/>
            <a:ext cx="2162734" cy="2816365"/>
          </a:xfrm>
          <a:custGeom>
            <a:avLst/>
            <a:gdLst/>
            <a:ahLst/>
            <a:cxnLst/>
            <a:rect l="l" t="t" r="r" b="b"/>
            <a:pathLst>
              <a:path w="2162734" h="2816365">
                <a:moveTo>
                  <a:pt x="2162734" y="0"/>
                </a:moveTo>
                <a:lnTo>
                  <a:pt x="0" y="0"/>
                </a:lnTo>
                <a:lnTo>
                  <a:pt x="0" y="2816365"/>
                </a:lnTo>
                <a:lnTo>
                  <a:pt x="2162734" y="2816365"/>
                </a:lnTo>
                <a:lnTo>
                  <a:pt x="2162734" y="0"/>
                </a:lnTo>
                <a:close/>
              </a:path>
            </a:pathLst>
          </a:custGeom>
          <a:blipFill>
            <a:blip r:embed="rId8"/>
            <a:stretch>
              <a:fillRect/>
            </a:stretch>
          </a:blipFill>
        </p:spPr>
        <p:txBody>
          <a:bodyPr/>
          <a:lstStyle/>
          <a:p>
            <a:endParaRPr lang="en-US"/>
          </a:p>
        </p:txBody>
      </p:sp>
      <p:sp>
        <p:nvSpPr>
          <p:cNvPr id="7" name="Freeform 7"/>
          <p:cNvSpPr/>
          <p:nvPr/>
        </p:nvSpPr>
        <p:spPr>
          <a:xfrm rot="1005484">
            <a:off x="7172717" y="6263531"/>
            <a:ext cx="639979" cy="445658"/>
          </a:xfrm>
          <a:custGeom>
            <a:avLst/>
            <a:gdLst/>
            <a:ahLst/>
            <a:cxnLst/>
            <a:rect l="l" t="t" r="r" b="b"/>
            <a:pathLst>
              <a:path w="639979" h="445658">
                <a:moveTo>
                  <a:pt x="0" y="0"/>
                </a:moveTo>
                <a:lnTo>
                  <a:pt x="639979" y="0"/>
                </a:lnTo>
                <a:lnTo>
                  <a:pt x="639979" y="445658"/>
                </a:lnTo>
                <a:lnTo>
                  <a:pt x="0" y="445658"/>
                </a:lnTo>
                <a:lnTo>
                  <a:pt x="0" y="0"/>
                </a:lnTo>
                <a:close/>
              </a:path>
            </a:pathLst>
          </a:custGeom>
          <a:blipFill>
            <a:blip r:embed="rId9">
              <a:alphaModFix amt="52000"/>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8" name="Freeform 8"/>
          <p:cNvSpPr/>
          <p:nvPr/>
        </p:nvSpPr>
        <p:spPr>
          <a:xfrm>
            <a:off x="1006748" y="3305594"/>
            <a:ext cx="5403968" cy="592345"/>
          </a:xfrm>
          <a:custGeom>
            <a:avLst/>
            <a:gdLst/>
            <a:ahLst/>
            <a:cxnLst/>
            <a:rect l="l" t="t" r="r" b="b"/>
            <a:pathLst>
              <a:path w="5403968" h="592345">
                <a:moveTo>
                  <a:pt x="0" y="0"/>
                </a:moveTo>
                <a:lnTo>
                  <a:pt x="5403968" y="0"/>
                </a:lnTo>
                <a:lnTo>
                  <a:pt x="5403968" y="592346"/>
                </a:lnTo>
                <a:lnTo>
                  <a:pt x="0" y="592346"/>
                </a:lnTo>
                <a:lnTo>
                  <a:pt x="0" y="0"/>
                </a:lnTo>
                <a:close/>
              </a:path>
            </a:pathLst>
          </a:custGeom>
          <a:blipFill>
            <a:blip r:embed="rId11"/>
            <a:stretch>
              <a:fillRect t="-24057"/>
            </a:stretch>
          </a:blipFill>
        </p:spPr>
        <p:txBody>
          <a:bodyPr/>
          <a:lstStyle/>
          <a:p>
            <a:endParaRPr lang="en-US"/>
          </a:p>
        </p:txBody>
      </p:sp>
      <p:sp>
        <p:nvSpPr>
          <p:cNvPr id="9" name="Freeform 9"/>
          <p:cNvSpPr/>
          <p:nvPr/>
        </p:nvSpPr>
        <p:spPr>
          <a:xfrm>
            <a:off x="1006748" y="2254979"/>
            <a:ext cx="5273803" cy="488640"/>
          </a:xfrm>
          <a:custGeom>
            <a:avLst/>
            <a:gdLst/>
            <a:ahLst/>
            <a:cxnLst/>
            <a:rect l="l" t="t" r="r" b="b"/>
            <a:pathLst>
              <a:path w="5273803" h="488640">
                <a:moveTo>
                  <a:pt x="0" y="0"/>
                </a:moveTo>
                <a:lnTo>
                  <a:pt x="5273803" y="0"/>
                </a:lnTo>
                <a:lnTo>
                  <a:pt x="5273803" y="488640"/>
                </a:lnTo>
                <a:lnTo>
                  <a:pt x="0" y="488640"/>
                </a:lnTo>
                <a:lnTo>
                  <a:pt x="0" y="0"/>
                </a:lnTo>
                <a:close/>
              </a:path>
            </a:pathLst>
          </a:custGeom>
          <a:blipFill>
            <a:blip r:embed="rId12"/>
            <a:stretch>
              <a:fillRect t="-40035" b="-29163"/>
            </a:stretch>
          </a:blipFill>
        </p:spPr>
        <p:txBody>
          <a:bodyPr/>
          <a:lstStyle/>
          <a:p>
            <a:endParaRPr lang="en-US"/>
          </a:p>
        </p:txBody>
      </p:sp>
      <p:sp>
        <p:nvSpPr>
          <p:cNvPr id="10" name="Freeform 10"/>
          <p:cNvSpPr/>
          <p:nvPr/>
        </p:nvSpPr>
        <p:spPr>
          <a:xfrm>
            <a:off x="1006748" y="4297990"/>
            <a:ext cx="5285495" cy="526641"/>
          </a:xfrm>
          <a:custGeom>
            <a:avLst/>
            <a:gdLst/>
            <a:ahLst/>
            <a:cxnLst/>
            <a:rect l="l" t="t" r="r" b="b"/>
            <a:pathLst>
              <a:path w="5285495" h="526641">
                <a:moveTo>
                  <a:pt x="0" y="0"/>
                </a:moveTo>
                <a:lnTo>
                  <a:pt x="5285495" y="0"/>
                </a:lnTo>
                <a:lnTo>
                  <a:pt x="5285495" y="526641"/>
                </a:lnTo>
                <a:lnTo>
                  <a:pt x="0" y="526641"/>
                </a:lnTo>
                <a:lnTo>
                  <a:pt x="0" y="0"/>
                </a:lnTo>
                <a:close/>
              </a:path>
            </a:pathLst>
          </a:custGeom>
          <a:blipFill>
            <a:blip r:embed="rId13"/>
            <a:stretch>
              <a:fillRect t="-29329" b="-12026"/>
            </a:stretch>
          </a:blipFill>
        </p:spPr>
        <p:txBody>
          <a:bodyPr/>
          <a:lstStyle/>
          <a:p>
            <a:endParaRPr lang="en-US"/>
          </a:p>
        </p:txBody>
      </p:sp>
      <p:sp>
        <p:nvSpPr>
          <p:cNvPr id="11" name="TextBox 11"/>
          <p:cNvSpPr txBox="1"/>
          <p:nvPr/>
        </p:nvSpPr>
        <p:spPr>
          <a:xfrm>
            <a:off x="650359" y="568185"/>
            <a:ext cx="1970689" cy="693871"/>
          </a:xfrm>
          <a:prstGeom prst="rect">
            <a:avLst/>
          </a:prstGeom>
        </p:spPr>
        <p:txBody>
          <a:bodyPr lIns="0" tIns="0" rIns="0" bIns="0" rtlCol="0" anchor="t">
            <a:spAutoFit/>
          </a:bodyPr>
          <a:lstStyle/>
          <a:p>
            <a:pPr algn="l">
              <a:lnSpc>
                <a:spcPts val="5307"/>
              </a:lnSpc>
            </a:pPr>
            <a:r>
              <a:rPr lang="en-US" sz="4655">
                <a:solidFill>
                  <a:srgbClr val="000000"/>
                </a:solidFill>
                <a:latin typeface="Feel Free Playful"/>
                <a:ea typeface="Feel Free Playful"/>
                <a:cs typeface="Feel Free Playful"/>
                <a:sym typeface="Feel Free Playful"/>
              </a:rPr>
              <a:t>WEEK 3:</a:t>
            </a:r>
          </a:p>
        </p:txBody>
      </p:sp>
      <p:sp>
        <p:nvSpPr>
          <p:cNvPr id="12" name="TextBox 12"/>
          <p:cNvSpPr txBox="1"/>
          <p:nvPr/>
        </p:nvSpPr>
        <p:spPr>
          <a:xfrm>
            <a:off x="843922" y="1292601"/>
            <a:ext cx="4877133" cy="400558"/>
          </a:xfrm>
          <a:prstGeom prst="rect">
            <a:avLst/>
          </a:prstGeom>
        </p:spPr>
        <p:txBody>
          <a:bodyPr lIns="0" tIns="0" rIns="0" bIns="0" rtlCol="0" anchor="t">
            <a:spAutoFit/>
          </a:bodyPr>
          <a:lstStyle/>
          <a:p>
            <a:pPr marL="481456" lvl="1" indent="-240728" algn="l">
              <a:lnSpc>
                <a:spcPts val="3121"/>
              </a:lnSpc>
              <a:buFont typeface="Arial"/>
              <a:buChar char="•"/>
            </a:pPr>
            <a:r>
              <a:rPr lang="en-US" sz="2229" b="1">
                <a:solidFill>
                  <a:srgbClr val="545454"/>
                </a:solidFill>
                <a:latin typeface="Poppins Bold"/>
                <a:ea typeface="Poppins Bold"/>
                <a:cs typeface="Poppins Bold"/>
                <a:sym typeface="Poppins Bold"/>
              </a:rPr>
              <a:t>Building The CNN Model:</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876800" y="43073"/>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grpSp>
        <p:nvGrpSpPr>
          <p:cNvPr id="4" name="Group 4"/>
          <p:cNvGrpSpPr/>
          <p:nvPr/>
        </p:nvGrpSpPr>
        <p:grpSpPr>
          <a:xfrm>
            <a:off x="2746986" y="1581382"/>
            <a:ext cx="5065294" cy="545199"/>
            <a:chOff x="0" y="0"/>
            <a:chExt cx="1609980" cy="173289"/>
          </a:xfrm>
        </p:grpSpPr>
        <p:sp>
          <p:nvSpPr>
            <p:cNvPr id="5" name="Freeform 5"/>
            <p:cNvSpPr/>
            <p:nvPr/>
          </p:nvSpPr>
          <p:spPr>
            <a:xfrm>
              <a:off x="0" y="0"/>
              <a:ext cx="1609980" cy="173289"/>
            </a:xfrm>
            <a:custGeom>
              <a:avLst/>
              <a:gdLst/>
              <a:ahLst/>
              <a:cxnLst/>
              <a:rect l="l" t="t" r="r" b="b"/>
              <a:pathLst>
                <a:path w="1609980" h="173289">
                  <a:moveTo>
                    <a:pt x="55023" y="0"/>
                  </a:moveTo>
                  <a:lnTo>
                    <a:pt x="1554956" y="0"/>
                  </a:lnTo>
                  <a:cubicBezTo>
                    <a:pt x="1585345" y="0"/>
                    <a:pt x="1609980" y="24635"/>
                    <a:pt x="1609980" y="55023"/>
                  </a:cubicBezTo>
                  <a:lnTo>
                    <a:pt x="1609980" y="118266"/>
                  </a:lnTo>
                  <a:cubicBezTo>
                    <a:pt x="1609980" y="148654"/>
                    <a:pt x="1585345" y="173289"/>
                    <a:pt x="1554956" y="173289"/>
                  </a:cubicBezTo>
                  <a:lnTo>
                    <a:pt x="55023" y="173289"/>
                  </a:lnTo>
                  <a:cubicBezTo>
                    <a:pt x="24635" y="173289"/>
                    <a:pt x="0" y="148654"/>
                    <a:pt x="0" y="118266"/>
                  </a:cubicBezTo>
                  <a:lnTo>
                    <a:pt x="0" y="55023"/>
                  </a:lnTo>
                  <a:cubicBezTo>
                    <a:pt x="0" y="24635"/>
                    <a:pt x="24635" y="0"/>
                    <a:pt x="55023" y="0"/>
                  </a:cubicBezTo>
                  <a:close/>
                </a:path>
              </a:pathLst>
            </a:custGeom>
            <a:solidFill>
              <a:srgbClr val="96B4DB"/>
            </a:solidFill>
          </p:spPr>
          <p:txBody>
            <a:bodyPr/>
            <a:lstStyle/>
            <a:p>
              <a:endParaRPr lang="en-US"/>
            </a:p>
          </p:txBody>
        </p:sp>
        <p:sp>
          <p:nvSpPr>
            <p:cNvPr id="6" name="TextBox 6"/>
            <p:cNvSpPr txBox="1"/>
            <p:nvPr/>
          </p:nvSpPr>
          <p:spPr>
            <a:xfrm>
              <a:off x="0" y="-28575"/>
              <a:ext cx="1609980" cy="201864"/>
            </a:xfrm>
            <a:prstGeom prst="rect">
              <a:avLst/>
            </a:prstGeom>
          </p:spPr>
          <p:txBody>
            <a:bodyPr lIns="50800" tIns="50800" rIns="50800" bIns="50800" rtlCol="0" anchor="ctr"/>
            <a:lstStyle/>
            <a:p>
              <a:pPr algn="ctr">
                <a:lnSpc>
                  <a:spcPts val="1960"/>
                </a:lnSpc>
                <a:spcBef>
                  <a:spcPct val="0"/>
                </a:spcBef>
              </a:pPr>
              <a:endParaRPr/>
            </a:p>
          </p:txBody>
        </p:sp>
      </p:grpSp>
      <p:sp>
        <p:nvSpPr>
          <p:cNvPr id="7" name="Freeform 7"/>
          <p:cNvSpPr/>
          <p:nvPr/>
        </p:nvSpPr>
        <p:spPr>
          <a:xfrm flipH="1">
            <a:off x="456873" y="643331"/>
            <a:ext cx="1935289" cy="2138441"/>
          </a:xfrm>
          <a:custGeom>
            <a:avLst/>
            <a:gdLst/>
            <a:ahLst/>
            <a:cxnLst/>
            <a:rect l="l" t="t" r="r" b="b"/>
            <a:pathLst>
              <a:path w="1935289" h="2138441">
                <a:moveTo>
                  <a:pt x="1935289" y="0"/>
                </a:moveTo>
                <a:lnTo>
                  <a:pt x="0" y="0"/>
                </a:lnTo>
                <a:lnTo>
                  <a:pt x="0" y="2138441"/>
                </a:lnTo>
                <a:lnTo>
                  <a:pt x="1935289" y="2138441"/>
                </a:lnTo>
                <a:lnTo>
                  <a:pt x="1935289" y="0"/>
                </a:lnTo>
                <a:close/>
              </a:path>
            </a:pathLst>
          </a:custGeom>
          <a:blipFill>
            <a:blip r:embed="rId4"/>
            <a:stretch>
              <a:fillRect/>
            </a:stretch>
          </a:blipFill>
        </p:spPr>
        <p:txBody>
          <a:bodyPr/>
          <a:lstStyle/>
          <a:p>
            <a:endParaRPr lang="en-US"/>
          </a:p>
        </p:txBody>
      </p:sp>
      <p:sp>
        <p:nvSpPr>
          <p:cNvPr id="8" name="Freeform 8"/>
          <p:cNvSpPr/>
          <p:nvPr/>
        </p:nvSpPr>
        <p:spPr>
          <a:xfrm>
            <a:off x="1605955" y="2697063"/>
            <a:ext cx="6686652" cy="3886617"/>
          </a:xfrm>
          <a:custGeom>
            <a:avLst/>
            <a:gdLst/>
            <a:ahLst/>
            <a:cxnLst/>
            <a:rect l="l" t="t" r="r" b="b"/>
            <a:pathLst>
              <a:path w="6686652" h="3886617">
                <a:moveTo>
                  <a:pt x="0" y="0"/>
                </a:moveTo>
                <a:lnTo>
                  <a:pt x="6686653" y="0"/>
                </a:lnTo>
                <a:lnTo>
                  <a:pt x="6686653" y="3886617"/>
                </a:lnTo>
                <a:lnTo>
                  <a:pt x="0" y="3886617"/>
                </a:lnTo>
                <a:lnTo>
                  <a:pt x="0" y="0"/>
                </a:lnTo>
                <a:close/>
              </a:path>
            </a:pathLst>
          </a:custGeom>
          <a:blipFill>
            <a:blip r:embed="rId5"/>
            <a:stretch>
              <a:fillRect/>
            </a:stretch>
          </a:blipFill>
        </p:spPr>
        <p:txBody>
          <a:bodyPr/>
          <a:lstStyle/>
          <a:p>
            <a:endParaRPr lang="en-US"/>
          </a:p>
        </p:txBody>
      </p:sp>
      <p:sp>
        <p:nvSpPr>
          <p:cNvPr id="9" name="Freeform 9"/>
          <p:cNvSpPr/>
          <p:nvPr/>
        </p:nvSpPr>
        <p:spPr>
          <a:xfrm>
            <a:off x="8168096" y="5199189"/>
            <a:ext cx="1640585" cy="1845947"/>
          </a:xfrm>
          <a:custGeom>
            <a:avLst/>
            <a:gdLst/>
            <a:ahLst/>
            <a:cxnLst/>
            <a:rect l="l" t="t" r="r" b="b"/>
            <a:pathLst>
              <a:path w="1640585" h="1845947">
                <a:moveTo>
                  <a:pt x="0" y="0"/>
                </a:moveTo>
                <a:lnTo>
                  <a:pt x="1640585" y="0"/>
                </a:lnTo>
                <a:lnTo>
                  <a:pt x="1640585" y="1845947"/>
                </a:lnTo>
                <a:lnTo>
                  <a:pt x="0" y="1845947"/>
                </a:lnTo>
                <a:lnTo>
                  <a:pt x="0" y="0"/>
                </a:lnTo>
                <a:close/>
              </a:path>
            </a:pathLst>
          </a:custGeom>
          <a:blipFill>
            <a:blip r:embed="rId6"/>
            <a:stretch>
              <a:fillRect/>
            </a:stretch>
          </a:blipFill>
        </p:spPr>
        <p:txBody>
          <a:bodyPr/>
          <a:lstStyle/>
          <a:p>
            <a:endParaRPr lang="en-US"/>
          </a:p>
        </p:txBody>
      </p:sp>
      <p:sp>
        <p:nvSpPr>
          <p:cNvPr id="10" name="Freeform 10"/>
          <p:cNvSpPr/>
          <p:nvPr/>
        </p:nvSpPr>
        <p:spPr>
          <a:xfrm>
            <a:off x="189866" y="5661130"/>
            <a:ext cx="1586366" cy="1028126"/>
          </a:xfrm>
          <a:custGeom>
            <a:avLst/>
            <a:gdLst/>
            <a:ahLst/>
            <a:cxnLst/>
            <a:rect l="l" t="t" r="r" b="b"/>
            <a:pathLst>
              <a:path w="1586366" h="1028126">
                <a:moveTo>
                  <a:pt x="0" y="0"/>
                </a:moveTo>
                <a:lnTo>
                  <a:pt x="1586366" y="0"/>
                </a:lnTo>
                <a:lnTo>
                  <a:pt x="1586366" y="1028126"/>
                </a:lnTo>
                <a:lnTo>
                  <a:pt x="0" y="1028126"/>
                </a:lnTo>
                <a:lnTo>
                  <a:pt x="0" y="0"/>
                </a:lnTo>
                <a:close/>
              </a:path>
            </a:pathLst>
          </a:custGeom>
          <a:blipFill>
            <a:blip r:embed="rId7">
              <a:alphaModFix amt="52000"/>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1" name="Freeform 11"/>
          <p:cNvSpPr/>
          <p:nvPr/>
        </p:nvSpPr>
        <p:spPr>
          <a:xfrm rot="931523">
            <a:off x="8037499" y="1269649"/>
            <a:ext cx="449718" cy="1005638"/>
          </a:xfrm>
          <a:custGeom>
            <a:avLst/>
            <a:gdLst/>
            <a:ahLst/>
            <a:cxnLst/>
            <a:rect l="l" t="t" r="r" b="b"/>
            <a:pathLst>
              <a:path w="449718" h="1005638">
                <a:moveTo>
                  <a:pt x="0" y="0"/>
                </a:moveTo>
                <a:lnTo>
                  <a:pt x="449718" y="0"/>
                </a:lnTo>
                <a:lnTo>
                  <a:pt x="449718" y="1005638"/>
                </a:lnTo>
                <a:lnTo>
                  <a:pt x="0" y="1005638"/>
                </a:lnTo>
                <a:lnTo>
                  <a:pt x="0" y="0"/>
                </a:lnTo>
                <a:close/>
              </a:path>
            </a:pathLst>
          </a:custGeom>
          <a:blipFill>
            <a:blip r:embed="rId9">
              <a:alphaModFix amt="52000"/>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12" name="TextBox 12"/>
          <p:cNvSpPr txBox="1"/>
          <p:nvPr/>
        </p:nvSpPr>
        <p:spPr>
          <a:xfrm>
            <a:off x="2487412" y="886204"/>
            <a:ext cx="2389388" cy="692734"/>
          </a:xfrm>
          <a:prstGeom prst="rect">
            <a:avLst/>
          </a:prstGeom>
        </p:spPr>
        <p:txBody>
          <a:bodyPr lIns="0" tIns="0" rIns="0" bIns="0" rtlCol="0" anchor="t">
            <a:spAutoFit/>
          </a:bodyPr>
          <a:lstStyle/>
          <a:p>
            <a:pPr algn="l">
              <a:lnSpc>
                <a:spcPts val="5312"/>
              </a:lnSpc>
            </a:pPr>
            <a:r>
              <a:rPr lang="en-US" sz="4659">
                <a:solidFill>
                  <a:srgbClr val="000000"/>
                </a:solidFill>
                <a:latin typeface="Feel Free Playful"/>
                <a:ea typeface="Feel Free Playful"/>
                <a:cs typeface="Feel Free Playful"/>
                <a:sym typeface="Feel Free Playful"/>
              </a:rPr>
              <a:t>WEEK 3:</a:t>
            </a:r>
          </a:p>
        </p:txBody>
      </p:sp>
      <p:sp>
        <p:nvSpPr>
          <p:cNvPr id="13" name="TextBox 13"/>
          <p:cNvSpPr txBox="1"/>
          <p:nvPr/>
        </p:nvSpPr>
        <p:spPr>
          <a:xfrm>
            <a:off x="3210960" y="1615857"/>
            <a:ext cx="4137348" cy="447675"/>
          </a:xfrm>
          <a:prstGeom prst="rect">
            <a:avLst/>
          </a:prstGeom>
        </p:spPr>
        <p:txBody>
          <a:bodyPr lIns="0" tIns="0" rIns="0" bIns="0" rtlCol="0" anchor="t">
            <a:spAutoFit/>
          </a:bodyPr>
          <a:lstStyle/>
          <a:p>
            <a:pPr algn="ctr">
              <a:lnSpc>
                <a:spcPts val="3316"/>
              </a:lnSpc>
            </a:pPr>
            <a:r>
              <a:rPr lang="en-US" sz="2763">
                <a:solidFill>
                  <a:srgbClr val="FFFFFF"/>
                </a:solidFill>
                <a:latin typeface="Poppins"/>
                <a:ea typeface="Poppins"/>
                <a:cs typeface="Poppins"/>
                <a:sym typeface="Poppins"/>
              </a:rPr>
              <a:t>The Loss Journey Plot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876800" y="43073"/>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4" name="Freeform 4"/>
          <p:cNvSpPr/>
          <p:nvPr/>
        </p:nvSpPr>
        <p:spPr>
          <a:xfrm>
            <a:off x="6009302" y="1636387"/>
            <a:ext cx="3744298" cy="4042427"/>
          </a:xfrm>
          <a:custGeom>
            <a:avLst/>
            <a:gdLst/>
            <a:ahLst/>
            <a:cxnLst/>
            <a:rect l="l" t="t" r="r" b="b"/>
            <a:pathLst>
              <a:path w="3744298" h="4042427">
                <a:moveTo>
                  <a:pt x="0" y="0"/>
                </a:moveTo>
                <a:lnTo>
                  <a:pt x="3744298" y="0"/>
                </a:lnTo>
                <a:lnTo>
                  <a:pt x="3744298" y="4042426"/>
                </a:lnTo>
                <a:lnTo>
                  <a:pt x="0" y="4042426"/>
                </a:lnTo>
                <a:lnTo>
                  <a:pt x="0" y="0"/>
                </a:lnTo>
                <a:close/>
              </a:path>
            </a:pathLst>
          </a:custGeom>
          <a:blipFill>
            <a:blip r:embed="rId4"/>
            <a:stretch>
              <a:fillRect/>
            </a:stretch>
          </a:blipFill>
        </p:spPr>
        <p:txBody>
          <a:bodyPr/>
          <a:lstStyle/>
          <a:p>
            <a:endParaRPr lang="en-US"/>
          </a:p>
        </p:txBody>
      </p:sp>
      <p:grpSp>
        <p:nvGrpSpPr>
          <p:cNvPr id="5" name="Group 5"/>
          <p:cNvGrpSpPr/>
          <p:nvPr/>
        </p:nvGrpSpPr>
        <p:grpSpPr>
          <a:xfrm>
            <a:off x="-255545" y="-221362"/>
            <a:ext cx="5247306" cy="792439"/>
            <a:chOff x="0" y="0"/>
            <a:chExt cx="1851110" cy="279552"/>
          </a:xfrm>
        </p:grpSpPr>
        <p:sp>
          <p:nvSpPr>
            <p:cNvPr id="6" name="Freeform 6"/>
            <p:cNvSpPr/>
            <p:nvPr/>
          </p:nvSpPr>
          <p:spPr>
            <a:xfrm>
              <a:off x="0" y="0"/>
              <a:ext cx="1851110" cy="279552"/>
            </a:xfrm>
            <a:custGeom>
              <a:avLst/>
              <a:gdLst/>
              <a:ahLst/>
              <a:cxnLst/>
              <a:rect l="l" t="t" r="r" b="b"/>
              <a:pathLst>
                <a:path w="1851110" h="279552">
                  <a:moveTo>
                    <a:pt x="0" y="0"/>
                  </a:moveTo>
                  <a:lnTo>
                    <a:pt x="1851110" y="0"/>
                  </a:lnTo>
                  <a:lnTo>
                    <a:pt x="1851110" y="279552"/>
                  </a:lnTo>
                  <a:lnTo>
                    <a:pt x="0" y="279552"/>
                  </a:lnTo>
                  <a:close/>
                </a:path>
              </a:pathLst>
            </a:custGeom>
            <a:solidFill>
              <a:srgbClr val="96B4DB"/>
            </a:solidFill>
          </p:spPr>
          <p:txBody>
            <a:bodyPr/>
            <a:lstStyle/>
            <a:p>
              <a:endParaRPr lang="en-US"/>
            </a:p>
          </p:txBody>
        </p:sp>
        <p:sp>
          <p:nvSpPr>
            <p:cNvPr id="7" name="TextBox 7"/>
            <p:cNvSpPr txBox="1"/>
            <p:nvPr/>
          </p:nvSpPr>
          <p:spPr>
            <a:xfrm>
              <a:off x="0" y="-28575"/>
              <a:ext cx="1851110" cy="308127"/>
            </a:xfrm>
            <a:prstGeom prst="rect">
              <a:avLst/>
            </a:prstGeom>
          </p:spPr>
          <p:txBody>
            <a:bodyPr lIns="50800" tIns="50800" rIns="50800" bIns="50800" rtlCol="0" anchor="ctr"/>
            <a:lstStyle/>
            <a:p>
              <a:pPr algn="ctr">
                <a:lnSpc>
                  <a:spcPts val="1960"/>
                </a:lnSpc>
                <a:spcBef>
                  <a:spcPct val="0"/>
                </a:spcBef>
              </a:pPr>
              <a:endParaRPr/>
            </a:p>
          </p:txBody>
        </p:sp>
      </p:grpSp>
      <p:grpSp>
        <p:nvGrpSpPr>
          <p:cNvPr id="8" name="Group 8"/>
          <p:cNvGrpSpPr/>
          <p:nvPr/>
        </p:nvGrpSpPr>
        <p:grpSpPr>
          <a:xfrm>
            <a:off x="5597767" y="6766315"/>
            <a:ext cx="5247306" cy="792439"/>
            <a:chOff x="0" y="0"/>
            <a:chExt cx="1851110" cy="279552"/>
          </a:xfrm>
        </p:grpSpPr>
        <p:sp>
          <p:nvSpPr>
            <p:cNvPr id="9" name="Freeform 9"/>
            <p:cNvSpPr/>
            <p:nvPr/>
          </p:nvSpPr>
          <p:spPr>
            <a:xfrm>
              <a:off x="0" y="0"/>
              <a:ext cx="1851110" cy="279552"/>
            </a:xfrm>
            <a:custGeom>
              <a:avLst/>
              <a:gdLst/>
              <a:ahLst/>
              <a:cxnLst/>
              <a:rect l="l" t="t" r="r" b="b"/>
              <a:pathLst>
                <a:path w="1851110" h="279552">
                  <a:moveTo>
                    <a:pt x="0" y="0"/>
                  </a:moveTo>
                  <a:lnTo>
                    <a:pt x="1851110" y="0"/>
                  </a:lnTo>
                  <a:lnTo>
                    <a:pt x="1851110" y="279552"/>
                  </a:lnTo>
                  <a:lnTo>
                    <a:pt x="0" y="279552"/>
                  </a:lnTo>
                  <a:close/>
                </a:path>
              </a:pathLst>
            </a:custGeom>
            <a:solidFill>
              <a:srgbClr val="96B4DB"/>
            </a:solidFill>
          </p:spPr>
          <p:txBody>
            <a:bodyPr/>
            <a:lstStyle/>
            <a:p>
              <a:endParaRPr lang="en-US"/>
            </a:p>
          </p:txBody>
        </p:sp>
        <p:sp>
          <p:nvSpPr>
            <p:cNvPr id="10" name="TextBox 10"/>
            <p:cNvSpPr txBox="1"/>
            <p:nvPr/>
          </p:nvSpPr>
          <p:spPr>
            <a:xfrm>
              <a:off x="0" y="-28575"/>
              <a:ext cx="1851110" cy="308127"/>
            </a:xfrm>
            <a:prstGeom prst="rect">
              <a:avLst/>
            </a:prstGeom>
          </p:spPr>
          <p:txBody>
            <a:bodyPr lIns="50800" tIns="50800" rIns="50800" bIns="50800" rtlCol="0" anchor="ctr"/>
            <a:lstStyle/>
            <a:p>
              <a:pPr algn="ctr">
                <a:lnSpc>
                  <a:spcPts val="1960"/>
                </a:lnSpc>
                <a:spcBef>
                  <a:spcPct val="0"/>
                </a:spcBef>
              </a:pPr>
              <a:endParaRPr/>
            </a:p>
          </p:txBody>
        </p:sp>
      </p:grpSp>
      <p:sp>
        <p:nvSpPr>
          <p:cNvPr id="11" name="Freeform 11"/>
          <p:cNvSpPr/>
          <p:nvPr/>
        </p:nvSpPr>
        <p:spPr>
          <a:xfrm rot="822604">
            <a:off x="5493597" y="5338809"/>
            <a:ext cx="441409" cy="680009"/>
          </a:xfrm>
          <a:custGeom>
            <a:avLst/>
            <a:gdLst/>
            <a:ahLst/>
            <a:cxnLst/>
            <a:rect l="l" t="t" r="r" b="b"/>
            <a:pathLst>
              <a:path w="441409" h="680009">
                <a:moveTo>
                  <a:pt x="0" y="0"/>
                </a:moveTo>
                <a:lnTo>
                  <a:pt x="441410" y="0"/>
                </a:lnTo>
                <a:lnTo>
                  <a:pt x="441410" y="680009"/>
                </a:lnTo>
                <a:lnTo>
                  <a:pt x="0" y="680009"/>
                </a:lnTo>
                <a:lnTo>
                  <a:pt x="0" y="0"/>
                </a:lnTo>
                <a:close/>
              </a:path>
            </a:pathLst>
          </a:custGeom>
          <a:blipFill>
            <a:blip r:embed="rId5">
              <a:alphaModFix amt="52000"/>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2" name="Freeform 12"/>
          <p:cNvSpPr/>
          <p:nvPr/>
        </p:nvSpPr>
        <p:spPr>
          <a:xfrm rot="1005484">
            <a:off x="2418767" y="1235518"/>
            <a:ext cx="639979" cy="445658"/>
          </a:xfrm>
          <a:custGeom>
            <a:avLst/>
            <a:gdLst/>
            <a:ahLst/>
            <a:cxnLst/>
            <a:rect l="l" t="t" r="r" b="b"/>
            <a:pathLst>
              <a:path w="639979" h="445658">
                <a:moveTo>
                  <a:pt x="0" y="0"/>
                </a:moveTo>
                <a:lnTo>
                  <a:pt x="639979" y="0"/>
                </a:lnTo>
                <a:lnTo>
                  <a:pt x="639979" y="445658"/>
                </a:lnTo>
                <a:lnTo>
                  <a:pt x="0" y="445658"/>
                </a:lnTo>
                <a:lnTo>
                  <a:pt x="0" y="0"/>
                </a:lnTo>
                <a:close/>
              </a:path>
            </a:pathLst>
          </a:custGeom>
          <a:blipFill>
            <a:blip r:embed="rId7">
              <a:alphaModFix amt="52000"/>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3" name="Freeform 13"/>
          <p:cNvSpPr/>
          <p:nvPr/>
        </p:nvSpPr>
        <p:spPr>
          <a:xfrm>
            <a:off x="194486" y="2876650"/>
            <a:ext cx="5814817" cy="2028020"/>
          </a:xfrm>
          <a:custGeom>
            <a:avLst/>
            <a:gdLst/>
            <a:ahLst/>
            <a:cxnLst/>
            <a:rect l="l" t="t" r="r" b="b"/>
            <a:pathLst>
              <a:path w="5814817" h="2028020">
                <a:moveTo>
                  <a:pt x="0" y="0"/>
                </a:moveTo>
                <a:lnTo>
                  <a:pt x="5814816" y="0"/>
                </a:lnTo>
                <a:lnTo>
                  <a:pt x="5814816" y="2028020"/>
                </a:lnTo>
                <a:lnTo>
                  <a:pt x="0" y="2028020"/>
                </a:lnTo>
                <a:lnTo>
                  <a:pt x="0" y="0"/>
                </a:lnTo>
                <a:close/>
              </a:path>
            </a:pathLst>
          </a:custGeom>
          <a:blipFill>
            <a:blip r:embed="rId9"/>
            <a:stretch>
              <a:fillRect b="-2091"/>
            </a:stretch>
          </a:blipFill>
        </p:spPr>
        <p:txBody>
          <a:bodyPr/>
          <a:lstStyle/>
          <a:p>
            <a:endParaRPr lang="en-US"/>
          </a:p>
        </p:txBody>
      </p:sp>
      <p:sp>
        <p:nvSpPr>
          <p:cNvPr id="14" name="Freeform 14"/>
          <p:cNvSpPr/>
          <p:nvPr/>
        </p:nvSpPr>
        <p:spPr>
          <a:xfrm>
            <a:off x="320865" y="5296187"/>
            <a:ext cx="4835784" cy="563204"/>
          </a:xfrm>
          <a:custGeom>
            <a:avLst/>
            <a:gdLst/>
            <a:ahLst/>
            <a:cxnLst/>
            <a:rect l="l" t="t" r="r" b="b"/>
            <a:pathLst>
              <a:path w="4835784" h="563204">
                <a:moveTo>
                  <a:pt x="0" y="0"/>
                </a:moveTo>
                <a:lnTo>
                  <a:pt x="4835783" y="0"/>
                </a:lnTo>
                <a:lnTo>
                  <a:pt x="4835783" y="563204"/>
                </a:lnTo>
                <a:lnTo>
                  <a:pt x="0" y="563204"/>
                </a:lnTo>
                <a:lnTo>
                  <a:pt x="0" y="0"/>
                </a:lnTo>
                <a:close/>
              </a:path>
            </a:pathLst>
          </a:custGeom>
          <a:blipFill>
            <a:blip r:embed="rId10"/>
            <a:stretch>
              <a:fillRect/>
            </a:stretch>
          </a:blipFill>
        </p:spPr>
        <p:txBody>
          <a:bodyPr/>
          <a:lstStyle/>
          <a:p>
            <a:endParaRPr lang="en-US"/>
          </a:p>
        </p:txBody>
      </p:sp>
      <p:sp>
        <p:nvSpPr>
          <p:cNvPr id="15" name="TextBox 15"/>
          <p:cNvSpPr txBox="1"/>
          <p:nvPr/>
        </p:nvSpPr>
        <p:spPr>
          <a:xfrm>
            <a:off x="304703" y="1773501"/>
            <a:ext cx="7596347" cy="522124"/>
          </a:xfrm>
          <a:prstGeom prst="rect">
            <a:avLst/>
          </a:prstGeom>
        </p:spPr>
        <p:txBody>
          <a:bodyPr lIns="0" tIns="0" rIns="0" bIns="0" rtlCol="0" anchor="t">
            <a:spAutoFit/>
          </a:bodyPr>
          <a:lstStyle/>
          <a:p>
            <a:pPr algn="l">
              <a:lnSpc>
                <a:spcPts val="4013"/>
              </a:lnSpc>
            </a:pPr>
            <a:r>
              <a:rPr lang="en-US" sz="3520">
                <a:solidFill>
                  <a:srgbClr val="000000"/>
                </a:solidFill>
                <a:latin typeface="Feel Free Playful"/>
                <a:ea typeface="Feel Free Playful"/>
                <a:cs typeface="Feel Free Playful"/>
                <a:sym typeface="Feel Free Playful"/>
              </a:rPr>
              <a:t>THRESHOLDING AND ACCURACY CALCULATION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876800" y="43073"/>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4" name="Freeform 4"/>
          <p:cNvSpPr/>
          <p:nvPr/>
        </p:nvSpPr>
        <p:spPr>
          <a:xfrm>
            <a:off x="2348769" y="1420014"/>
            <a:ext cx="6027338" cy="4211603"/>
          </a:xfrm>
          <a:custGeom>
            <a:avLst/>
            <a:gdLst/>
            <a:ahLst/>
            <a:cxnLst/>
            <a:rect l="l" t="t" r="r" b="b"/>
            <a:pathLst>
              <a:path w="6027338" h="4211603">
                <a:moveTo>
                  <a:pt x="0" y="0"/>
                </a:moveTo>
                <a:lnTo>
                  <a:pt x="6027338" y="0"/>
                </a:lnTo>
                <a:lnTo>
                  <a:pt x="6027338" y="4211602"/>
                </a:lnTo>
                <a:lnTo>
                  <a:pt x="0" y="4211602"/>
                </a:lnTo>
                <a:lnTo>
                  <a:pt x="0" y="0"/>
                </a:lnTo>
                <a:close/>
              </a:path>
            </a:pathLst>
          </a:custGeom>
          <a:blipFill>
            <a:blip r:embed="rId4"/>
            <a:stretch>
              <a:fillRect/>
            </a:stretch>
          </a:blipFill>
        </p:spPr>
        <p:txBody>
          <a:bodyPr/>
          <a:lstStyle/>
          <a:p>
            <a:endParaRPr lang="en-US"/>
          </a:p>
        </p:txBody>
      </p:sp>
      <p:grpSp>
        <p:nvGrpSpPr>
          <p:cNvPr id="5" name="Group 5"/>
          <p:cNvGrpSpPr/>
          <p:nvPr/>
        </p:nvGrpSpPr>
        <p:grpSpPr>
          <a:xfrm>
            <a:off x="442899" y="3725346"/>
            <a:ext cx="1983971" cy="747108"/>
            <a:chOff x="0" y="0"/>
            <a:chExt cx="812800" cy="306078"/>
          </a:xfrm>
        </p:grpSpPr>
        <p:sp>
          <p:nvSpPr>
            <p:cNvPr id="6" name="Freeform 6"/>
            <p:cNvSpPr/>
            <p:nvPr/>
          </p:nvSpPr>
          <p:spPr>
            <a:xfrm>
              <a:off x="0" y="0"/>
              <a:ext cx="812800" cy="306078"/>
            </a:xfrm>
            <a:custGeom>
              <a:avLst/>
              <a:gdLst/>
              <a:ahLst/>
              <a:cxnLst/>
              <a:rect l="l" t="t" r="r" b="b"/>
              <a:pathLst>
                <a:path w="812800" h="306078">
                  <a:moveTo>
                    <a:pt x="406400" y="0"/>
                  </a:moveTo>
                  <a:cubicBezTo>
                    <a:pt x="181951" y="0"/>
                    <a:pt x="0" y="68518"/>
                    <a:pt x="0" y="153039"/>
                  </a:cubicBezTo>
                  <a:cubicBezTo>
                    <a:pt x="0" y="237560"/>
                    <a:pt x="181951" y="306078"/>
                    <a:pt x="406400" y="306078"/>
                  </a:cubicBezTo>
                  <a:cubicBezTo>
                    <a:pt x="630849" y="306078"/>
                    <a:pt x="812800" y="237560"/>
                    <a:pt x="812800" y="153039"/>
                  </a:cubicBezTo>
                  <a:cubicBezTo>
                    <a:pt x="812800" y="68518"/>
                    <a:pt x="630849" y="0"/>
                    <a:pt x="406400" y="0"/>
                  </a:cubicBezTo>
                  <a:close/>
                </a:path>
              </a:pathLst>
            </a:custGeom>
            <a:solidFill>
              <a:srgbClr val="372A28">
                <a:alpha val="60000"/>
              </a:srgbClr>
            </a:solidFill>
          </p:spPr>
          <p:txBody>
            <a:bodyPr/>
            <a:lstStyle/>
            <a:p>
              <a:endParaRPr lang="en-US"/>
            </a:p>
          </p:txBody>
        </p:sp>
        <p:sp>
          <p:nvSpPr>
            <p:cNvPr id="7" name="TextBox 7"/>
            <p:cNvSpPr txBox="1"/>
            <p:nvPr/>
          </p:nvSpPr>
          <p:spPr>
            <a:xfrm>
              <a:off x="76200" y="-18930"/>
              <a:ext cx="660400" cy="296313"/>
            </a:xfrm>
            <a:prstGeom prst="rect">
              <a:avLst/>
            </a:prstGeom>
          </p:spPr>
          <p:txBody>
            <a:bodyPr lIns="50800" tIns="50800" rIns="50800" bIns="50800" rtlCol="0" anchor="ctr"/>
            <a:lstStyle/>
            <a:p>
              <a:pPr algn="ctr">
                <a:lnSpc>
                  <a:spcPts val="1960"/>
                </a:lnSpc>
              </a:pPr>
              <a:endParaRPr/>
            </a:p>
          </p:txBody>
        </p:sp>
      </p:grpSp>
      <p:sp>
        <p:nvSpPr>
          <p:cNvPr id="8" name="Freeform 8"/>
          <p:cNvSpPr/>
          <p:nvPr/>
        </p:nvSpPr>
        <p:spPr>
          <a:xfrm>
            <a:off x="442899" y="1648614"/>
            <a:ext cx="2037584" cy="2422091"/>
          </a:xfrm>
          <a:custGeom>
            <a:avLst/>
            <a:gdLst/>
            <a:ahLst/>
            <a:cxnLst/>
            <a:rect l="l" t="t" r="r" b="b"/>
            <a:pathLst>
              <a:path w="2037584" h="2422091">
                <a:moveTo>
                  <a:pt x="0" y="0"/>
                </a:moveTo>
                <a:lnTo>
                  <a:pt x="2037584" y="0"/>
                </a:lnTo>
                <a:lnTo>
                  <a:pt x="2037584" y="2422091"/>
                </a:lnTo>
                <a:lnTo>
                  <a:pt x="0" y="2422091"/>
                </a:lnTo>
                <a:lnTo>
                  <a:pt x="0" y="0"/>
                </a:lnTo>
                <a:close/>
              </a:path>
            </a:pathLst>
          </a:custGeom>
          <a:blipFill>
            <a:blip r:embed="rId5"/>
            <a:stretch>
              <a:fillRect/>
            </a:stretch>
          </a:blipFill>
        </p:spPr>
        <p:txBody>
          <a:bodyPr/>
          <a:lstStyle/>
          <a:p>
            <a:endParaRPr lang="en-US"/>
          </a:p>
        </p:txBody>
      </p:sp>
      <p:grpSp>
        <p:nvGrpSpPr>
          <p:cNvPr id="9" name="Group 9"/>
          <p:cNvGrpSpPr/>
          <p:nvPr/>
        </p:nvGrpSpPr>
        <p:grpSpPr>
          <a:xfrm>
            <a:off x="6229450" y="6488790"/>
            <a:ext cx="2194560" cy="826410"/>
            <a:chOff x="0" y="0"/>
            <a:chExt cx="812800" cy="306078"/>
          </a:xfrm>
        </p:grpSpPr>
        <p:sp>
          <p:nvSpPr>
            <p:cNvPr id="10" name="Freeform 10"/>
            <p:cNvSpPr/>
            <p:nvPr/>
          </p:nvSpPr>
          <p:spPr>
            <a:xfrm>
              <a:off x="0" y="0"/>
              <a:ext cx="812800" cy="306078"/>
            </a:xfrm>
            <a:custGeom>
              <a:avLst/>
              <a:gdLst/>
              <a:ahLst/>
              <a:cxnLst/>
              <a:rect l="l" t="t" r="r" b="b"/>
              <a:pathLst>
                <a:path w="812800" h="306078">
                  <a:moveTo>
                    <a:pt x="406400" y="0"/>
                  </a:moveTo>
                  <a:cubicBezTo>
                    <a:pt x="181951" y="0"/>
                    <a:pt x="0" y="68518"/>
                    <a:pt x="0" y="153039"/>
                  </a:cubicBezTo>
                  <a:cubicBezTo>
                    <a:pt x="0" y="237560"/>
                    <a:pt x="181951" y="306078"/>
                    <a:pt x="406400" y="306078"/>
                  </a:cubicBezTo>
                  <a:cubicBezTo>
                    <a:pt x="630849" y="306078"/>
                    <a:pt x="812800" y="237560"/>
                    <a:pt x="812800" y="153039"/>
                  </a:cubicBezTo>
                  <a:cubicBezTo>
                    <a:pt x="812800" y="68518"/>
                    <a:pt x="630849" y="0"/>
                    <a:pt x="406400" y="0"/>
                  </a:cubicBezTo>
                  <a:close/>
                </a:path>
              </a:pathLst>
            </a:custGeom>
            <a:solidFill>
              <a:srgbClr val="372A28">
                <a:alpha val="60000"/>
              </a:srgbClr>
            </a:solidFill>
          </p:spPr>
          <p:txBody>
            <a:bodyPr/>
            <a:lstStyle/>
            <a:p>
              <a:endParaRPr lang="en-US"/>
            </a:p>
          </p:txBody>
        </p:sp>
        <p:sp>
          <p:nvSpPr>
            <p:cNvPr id="11" name="TextBox 11"/>
            <p:cNvSpPr txBox="1"/>
            <p:nvPr/>
          </p:nvSpPr>
          <p:spPr>
            <a:xfrm>
              <a:off x="76200" y="-18930"/>
              <a:ext cx="660400" cy="296313"/>
            </a:xfrm>
            <a:prstGeom prst="rect">
              <a:avLst/>
            </a:prstGeom>
          </p:spPr>
          <p:txBody>
            <a:bodyPr lIns="50800" tIns="50800" rIns="50800" bIns="50800" rtlCol="0" anchor="ctr"/>
            <a:lstStyle/>
            <a:p>
              <a:pPr algn="ctr">
                <a:lnSpc>
                  <a:spcPts val="1960"/>
                </a:lnSpc>
              </a:pPr>
              <a:endParaRPr/>
            </a:p>
          </p:txBody>
        </p:sp>
      </p:grpSp>
      <p:sp>
        <p:nvSpPr>
          <p:cNvPr id="12" name="Freeform 12"/>
          <p:cNvSpPr/>
          <p:nvPr/>
        </p:nvSpPr>
        <p:spPr>
          <a:xfrm>
            <a:off x="5908777" y="5122464"/>
            <a:ext cx="2835906" cy="1779531"/>
          </a:xfrm>
          <a:custGeom>
            <a:avLst/>
            <a:gdLst/>
            <a:ahLst/>
            <a:cxnLst/>
            <a:rect l="l" t="t" r="r" b="b"/>
            <a:pathLst>
              <a:path w="2835906" h="1779531">
                <a:moveTo>
                  <a:pt x="0" y="0"/>
                </a:moveTo>
                <a:lnTo>
                  <a:pt x="2835906" y="0"/>
                </a:lnTo>
                <a:lnTo>
                  <a:pt x="2835906" y="1779531"/>
                </a:lnTo>
                <a:lnTo>
                  <a:pt x="0" y="1779531"/>
                </a:lnTo>
                <a:lnTo>
                  <a:pt x="0" y="0"/>
                </a:lnTo>
                <a:close/>
              </a:path>
            </a:pathLst>
          </a:custGeom>
          <a:blipFill>
            <a:blip r:embed="rId6"/>
            <a:stretch>
              <a:fillRect/>
            </a:stretch>
          </a:blipFill>
        </p:spPr>
        <p:txBody>
          <a:bodyPr/>
          <a:lstStyle/>
          <a:p>
            <a:endParaRPr lang="en-US"/>
          </a:p>
        </p:txBody>
      </p:sp>
      <p:sp>
        <p:nvSpPr>
          <p:cNvPr id="13" name="TextBox 13"/>
          <p:cNvSpPr txBox="1"/>
          <p:nvPr/>
        </p:nvSpPr>
        <p:spPr>
          <a:xfrm>
            <a:off x="2736077" y="766860"/>
            <a:ext cx="6232082" cy="653154"/>
          </a:xfrm>
          <a:prstGeom prst="rect">
            <a:avLst/>
          </a:prstGeom>
        </p:spPr>
        <p:txBody>
          <a:bodyPr lIns="0" tIns="0" rIns="0" bIns="0" rtlCol="0" anchor="t">
            <a:spAutoFit/>
          </a:bodyPr>
          <a:lstStyle/>
          <a:p>
            <a:pPr algn="just">
              <a:lnSpc>
                <a:spcPts val="5090"/>
              </a:lnSpc>
            </a:pPr>
            <a:r>
              <a:rPr lang="en-US" sz="4465">
                <a:solidFill>
                  <a:srgbClr val="000000"/>
                </a:solidFill>
                <a:latin typeface="Feel Free Playful"/>
                <a:ea typeface="Feel Free Playful"/>
                <a:cs typeface="Feel Free Playful"/>
                <a:sym typeface="Feel Free Playful"/>
              </a:rPr>
              <a:t>CONFUSION MATRIX PLOT</a:t>
            </a:r>
          </a:p>
        </p:txBody>
      </p:sp>
      <p:sp>
        <p:nvSpPr>
          <p:cNvPr id="14" name="Freeform 14"/>
          <p:cNvSpPr/>
          <p:nvPr/>
        </p:nvSpPr>
        <p:spPr>
          <a:xfrm flipV="1">
            <a:off x="6817015" y="-1598864"/>
            <a:ext cx="5258502" cy="3483757"/>
          </a:xfrm>
          <a:custGeom>
            <a:avLst/>
            <a:gdLst/>
            <a:ahLst/>
            <a:cxnLst/>
            <a:rect l="l" t="t" r="r" b="b"/>
            <a:pathLst>
              <a:path w="5258502" h="3483757">
                <a:moveTo>
                  <a:pt x="0" y="3483758"/>
                </a:moveTo>
                <a:lnTo>
                  <a:pt x="5258502" y="3483758"/>
                </a:lnTo>
                <a:lnTo>
                  <a:pt x="5258502" y="0"/>
                </a:lnTo>
                <a:lnTo>
                  <a:pt x="0" y="0"/>
                </a:lnTo>
                <a:lnTo>
                  <a:pt x="0" y="3483758"/>
                </a:lnTo>
                <a:close/>
              </a:path>
            </a:pathLst>
          </a:custGeom>
          <a:blipFill>
            <a:blip r:embed="rId7">
              <a:alphaModFix amt="50000"/>
              <a:extLst>
                <a:ext uri="{96DAC541-7B7A-43D3-8B79-37D633B846F1}">
                  <asvg:svgBlip xmlns:asvg="http://schemas.microsoft.com/office/drawing/2016/SVG/main" r:embed="rId8"/>
                </a:ext>
              </a:extLst>
            </a:blip>
            <a:stretch>
              <a:fillRect/>
            </a:stretch>
          </a:blipFill>
        </p:spPr>
        <p:txBody>
          <a:bodyPr/>
          <a:lstStyle/>
          <a:p>
            <a:endParaRPr lang="en-US"/>
          </a:p>
        </p:txBody>
      </p:sp>
      <p:grpSp>
        <p:nvGrpSpPr>
          <p:cNvPr id="15" name="Group 15"/>
          <p:cNvGrpSpPr/>
          <p:nvPr/>
        </p:nvGrpSpPr>
        <p:grpSpPr>
          <a:xfrm>
            <a:off x="0" y="5905567"/>
            <a:ext cx="5538168" cy="354831"/>
            <a:chOff x="0" y="0"/>
            <a:chExt cx="1953719" cy="125175"/>
          </a:xfrm>
        </p:grpSpPr>
        <p:sp>
          <p:nvSpPr>
            <p:cNvPr id="16" name="Freeform 16"/>
            <p:cNvSpPr/>
            <p:nvPr/>
          </p:nvSpPr>
          <p:spPr>
            <a:xfrm>
              <a:off x="0" y="0"/>
              <a:ext cx="1953719" cy="125175"/>
            </a:xfrm>
            <a:custGeom>
              <a:avLst/>
              <a:gdLst/>
              <a:ahLst/>
              <a:cxnLst/>
              <a:rect l="l" t="t" r="r" b="b"/>
              <a:pathLst>
                <a:path w="1953719" h="125175">
                  <a:moveTo>
                    <a:pt x="0" y="0"/>
                  </a:moveTo>
                  <a:lnTo>
                    <a:pt x="1953719" y="0"/>
                  </a:lnTo>
                  <a:lnTo>
                    <a:pt x="1953719" y="125175"/>
                  </a:lnTo>
                  <a:lnTo>
                    <a:pt x="0" y="125175"/>
                  </a:lnTo>
                  <a:close/>
                </a:path>
              </a:pathLst>
            </a:custGeom>
            <a:solidFill>
              <a:srgbClr val="96B4DB"/>
            </a:solidFill>
          </p:spPr>
          <p:txBody>
            <a:bodyPr/>
            <a:lstStyle/>
            <a:p>
              <a:endParaRPr lang="en-US"/>
            </a:p>
          </p:txBody>
        </p:sp>
        <p:sp>
          <p:nvSpPr>
            <p:cNvPr id="17" name="TextBox 17"/>
            <p:cNvSpPr txBox="1"/>
            <p:nvPr/>
          </p:nvSpPr>
          <p:spPr>
            <a:xfrm>
              <a:off x="0" y="-28575"/>
              <a:ext cx="1953719" cy="153750"/>
            </a:xfrm>
            <a:prstGeom prst="rect">
              <a:avLst/>
            </a:prstGeom>
          </p:spPr>
          <p:txBody>
            <a:bodyPr lIns="50800" tIns="50800" rIns="50800" bIns="50800" rtlCol="0" anchor="ctr"/>
            <a:lstStyle/>
            <a:p>
              <a:pPr algn="ctr">
                <a:lnSpc>
                  <a:spcPts val="1960"/>
                </a:lnSpc>
                <a:spcBef>
                  <a:spcPct val="0"/>
                </a:spcBef>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876800" y="43073"/>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pic>
        <p:nvPicPr>
          <p:cNvPr id="14" name="Picture 13">
            <a:extLst>
              <a:ext uri="{FF2B5EF4-FFF2-40B4-BE49-F238E27FC236}">
                <a16:creationId xmlns:a16="http://schemas.microsoft.com/office/drawing/2014/main" id="{A80F7856-CA1F-FE1B-3853-B8AB96F18DFA}"/>
              </a:ext>
            </a:extLst>
          </p:cNvPr>
          <p:cNvPicPr>
            <a:picLocks noChangeAspect="1"/>
          </p:cNvPicPr>
          <p:nvPr/>
        </p:nvPicPr>
        <p:blipFill>
          <a:blip r:embed="rId4"/>
          <a:stretch>
            <a:fillRect/>
          </a:stretch>
        </p:blipFill>
        <p:spPr>
          <a:xfrm>
            <a:off x="416315" y="2677640"/>
            <a:ext cx="7356085" cy="1656081"/>
          </a:xfrm>
          <a:prstGeom prst="rect">
            <a:avLst/>
          </a:prstGeom>
        </p:spPr>
      </p:pic>
      <p:sp>
        <p:nvSpPr>
          <p:cNvPr id="4" name="Freeform 4"/>
          <p:cNvSpPr/>
          <p:nvPr/>
        </p:nvSpPr>
        <p:spPr>
          <a:xfrm rot="2192788">
            <a:off x="-753583" y="5683236"/>
            <a:ext cx="5258502" cy="3483757"/>
          </a:xfrm>
          <a:custGeom>
            <a:avLst/>
            <a:gdLst/>
            <a:ahLst/>
            <a:cxnLst/>
            <a:rect l="l" t="t" r="r" b="b"/>
            <a:pathLst>
              <a:path w="5258502" h="3483757">
                <a:moveTo>
                  <a:pt x="0" y="0"/>
                </a:moveTo>
                <a:lnTo>
                  <a:pt x="5258501" y="0"/>
                </a:lnTo>
                <a:lnTo>
                  <a:pt x="5258501" y="3483758"/>
                </a:lnTo>
                <a:lnTo>
                  <a:pt x="0" y="3483758"/>
                </a:lnTo>
                <a:lnTo>
                  <a:pt x="0" y="0"/>
                </a:lnTo>
                <a:close/>
              </a:path>
            </a:pathLst>
          </a:custGeom>
          <a:blipFill>
            <a:blip r:embed="rId5">
              <a:alphaModFix amt="50000"/>
              <a:extLst>
                <a:ext uri="{96DAC541-7B7A-43D3-8B79-37D633B846F1}">
                  <asvg:svgBlip xmlns:asvg="http://schemas.microsoft.com/office/drawing/2016/SVG/main" r:embed="rId6"/>
                </a:ext>
              </a:extLst>
            </a:blip>
            <a:stretch>
              <a:fillRect/>
            </a:stretch>
          </a:blipFill>
        </p:spPr>
        <p:txBody>
          <a:bodyPr/>
          <a:lstStyle/>
          <a:p>
            <a:endParaRPr lang="en-US"/>
          </a:p>
        </p:txBody>
      </p:sp>
      <p:sp>
        <p:nvSpPr>
          <p:cNvPr id="5" name="Freeform 5"/>
          <p:cNvSpPr/>
          <p:nvPr/>
        </p:nvSpPr>
        <p:spPr>
          <a:xfrm rot="10540231">
            <a:off x="6924017" y="337417"/>
            <a:ext cx="2842144" cy="1658778"/>
          </a:xfrm>
          <a:custGeom>
            <a:avLst/>
            <a:gdLst/>
            <a:ahLst/>
            <a:cxnLst/>
            <a:rect l="l" t="t" r="r" b="b"/>
            <a:pathLst>
              <a:path w="2842144" h="1658778">
                <a:moveTo>
                  <a:pt x="0" y="0"/>
                </a:moveTo>
                <a:lnTo>
                  <a:pt x="2842144" y="0"/>
                </a:lnTo>
                <a:lnTo>
                  <a:pt x="2842144" y="1658778"/>
                </a:lnTo>
                <a:lnTo>
                  <a:pt x="0" y="1658778"/>
                </a:lnTo>
                <a:lnTo>
                  <a:pt x="0" y="0"/>
                </a:lnTo>
                <a:close/>
              </a:path>
            </a:pathLst>
          </a:custGeom>
          <a:blipFill>
            <a:blip r:embed="rId7">
              <a:alphaModFix amt="52000"/>
              <a:extLst>
                <a:ext uri="{96DAC541-7B7A-43D3-8B79-37D633B846F1}">
                  <asvg:svgBlip xmlns:asvg="http://schemas.microsoft.com/office/drawing/2016/SVG/main" r:embed="rId8"/>
                </a:ext>
              </a:extLst>
            </a:blip>
            <a:stretch>
              <a:fillRect/>
            </a:stretch>
          </a:blipFill>
        </p:spPr>
        <p:txBody>
          <a:bodyPr/>
          <a:lstStyle/>
          <a:p>
            <a:endParaRPr lang="en-US"/>
          </a:p>
        </p:txBody>
      </p:sp>
      <p:sp>
        <p:nvSpPr>
          <p:cNvPr id="6" name="Freeform 6"/>
          <p:cNvSpPr/>
          <p:nvPr/>
        </p:nvSpPr>
        <p:spPr>
          <a:xfrm flipH="1">
            <a:off x="7326730" y="2910225"/>
            <a:ext cx="2162734" cy="2816365"/>
          </a:xfrm>
          <a:custGeom>
            <a:avLst/>
            <a:gdLst/>
            <a:ahLst/>
            <a:cxnLst/>
            <a:rect l="l" t="t" r="r" b="b"/>
            <a:pathLst>
              <a:path w="2162734" h="2816365">
                <a:moveTo>
                  <a:pt x="2162734" y="0"/>
                </a:moveTo>
                <a:lnTo>
                  <a:pt x="0" y="0"/>
                </a:lnTo>
                <a:lnTo>
                  <a:pt x="0" y="2816365"/>
                </a:lnTo>
                <a:lnTo>
                  <a:pt x="2162734" y="2816365"/>
                </a:lnTo>
                <a:lnTo>
                  <a:pt x="2162734" y="0"/>
                </a:lnTo>
                <a:close/>
              </a:path>
            </a:pathLst>
          </a:custGeom>
          <a:blipFill>
            <a:blip r:embed="rId9"/>
            <a:stretch>
              <a:fillRect/>
            </a:stretch>
          </a:blipFill>
        </p:spPr>
        <p:txBody>
          <a:bodyPr/>
          <a:lstStyle/>
          <a:p>
            <a:endParaRPr lang="en-US"/>
          </a:p>
        </p:txBody>
      </p:sp>
      <p:sp>
        <p:nvSpPr>
          <p:cNvPr id="7" name="Freeform 7"/>
          <p:cNvSpPr/>
          <p:nvPr/>
        </p:nvSpPr>
        <p:spPr>
          <a:xfrm rot="1005484">
            <a:off x="7172717" y="6263531"/>
            <a:ext cx="639979" cy="445658"/>
          </a:xfrm>
          <a:custGeom>
            <a:avLst/>
            <a:gdLst/>
            <a:ahLst/>
            <a:cxnLst/>
            <a:rect l="l" t="t" r="r" b="b"/>
            <a:pathLst>
              <a:path w="639979" h="445658">
                <a:moveTo>
                  <a:pt x="0" y="0"/>
                </a:moveTo>
                <a:lnTo>
                  <a:pt x="639979" y="0"/>
                </a:lnTo>
                <a:lnTo>
                  <a:pt x="639979" y="445658"/>
                </a:lnTo>
                <a:lnTo>
                  <a:pt x="0" y="445658"/>
                </a:lnTo>
                <a:lnTo>
                  <a:pt x="0" y="0"/>
                </a:lnTo>
                <a:close/>
              </a:path>
            </a:pathLst>
          </a:custGeom>
          <a:blipFill>
            <a:blip r:embed="rId10">
              <a:alphaModFix amt="5200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11" name="TextBox 11"/>
          <p:cNvSpPr txBox="1"/>
          <p:nvPr/>
        </p:nvSpPr>
        <p:spPr>
          <a:xfrm>
            <a:off x="650359" y="568185"/>
            <a:ext cx="1970689" cy="693871"/>
          </a:xfrm>
          <a:prstGeom prst="rect">
            <a:avLst/>
          </a:prstGeom>
        </p:spPr>
        <p:txBody>
          <a:bodyPr lIns="0" tIns="0" rIns="0" bIns="0" rtlCol="0" anchor="t">
            <a:spAutoFit/>
          </a:bodyPr>
          <a:lstStyle/>
          <a:p>
            <a:pPr algn="l">
              <a:lnSpc>
                <a:spcPts val="5307"/>
              </a:lnSpc>
            </a:pPr>
            <a:r>
              <a:rPr lang="en-US" sz="4655">
                <a:solidFill>
                  <a:srgbClr val="000000"/>
                </a:solidFill>
                <a:latin typeface="Feel Free Playful"/>
                <a:ea typeface="Feel Free Playful"/>
                <a:cs typeface="Feel Free Playful"/>
                <a:sym typeface="Feel Free Playful"/>
              </a:rPr>
              <a:t>WEEK 3:</a:t>
            </a:r>
          </a:p>
        </p:txBody>
      </p:sp>
      <p:sp>
        <p:nvSpPr>
          <p:cNvPr id="12" name="TextBox 12"/>
          <p:cNvSpPr txBox="1"/>
          <p:nvPr/>
        </p:nvSpPr>
        <p:spPr>
          <a:xfrm>
            <a:off x="697405" y="1598078"/>
            <a:ext cx="4877133" cy="378180"/>
          </a:xfrm>
          <a:prstGeom prst="rect">
            <a:avLst/>
          </a:prstGeom>
        </p:spPr>
        <p:txBody>
          <a:bodyPr lIns="0" tIns="0" rIns="0" bIns="0" rtlCol="0" anchor="t">
            <a:spAutoFit/>
          </a:bodyPr>
          <a:lstStyle/>
          <a:p>
            <a:pPr marL="481456" lvl="1" indent="-240728" algn="l">
              <a:lnSpc>
                <a:spcPts val="3121"/>
              </a:lnSpc>
              <a:buFont typeface="Arial"/>
              <a:buChar char="•"/>
            </a:pPr>
            <a:r>
              <a:rPr lang="en-US" sz="2229" b="1" dirty="0">
                <a:solidFill>
                  <a:srgbClr val="545454"/>
                </a:solidFill>
                <a:latin typeface="Poppins Bold"/>
                <a:ea typeface="Poppins Bold"/>
                <a:cs typeface="Poppins Bold"/>
                <a:sym typeface="Poppins Bold"/>
              </a:rPr>
              <a:t>Saving The CNN Model:</a:t>
            </a:r>
          </a:p>
        </p:txBody>
      </p:sp>
    </p:spTree>
    <p:extLst>
      <p:ext uri="{BB962C8B-B14F-4D97-AF65-F5344CB8AC3E}">
        <p14:creationId xmlns:p14="http://schemas.microsoft.com/office/powerpoint/2010/main" val="11172358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876800" y="43073"/>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grpSp>
        <p:nvGrpSpPr>
          <p:cNvPr id="4" name="Group 4"/>
          <p:cNvGrpSpPr/>
          <p:nvPr/>
        </p:nvGrpSpPr>
        <p:grpSpPr>
          <a:xfrm>
            <a:off x="-255545" y="-221362"/>
            <a:ext cx="5247306" cy="792439"/>
            <a:chOff x="0" y="0"/>
            <a:chExt cx="1851110" cy="279552"/>
          </a:xfrm>
        </p:grpSpPr>
        <p:sp>
          <p:nvSpPr>
            <p:cNvPr id="5" name="Freeform 5"/>
            <p:cNvSpPr/>
            <p:nvPr/>
          </p:nvSpPr>
          <p:spPr>
            <a:xfrm>
              <a:off x="0" y="0"/>
              <a:ext cx="1851110" cy="279552"/>
            </a:xfrm>
            <a:custGeom>
              <a:avLst/>
              <a:gdLst/>
              <a:ahLst/>
              <a:cxnLst/>
              <a:rect l="l" t="t" r="r" b="b"/>
              <a:pathLst>
                <a:path w="1851110" h="279552">
                  <a:moveTo>
                    <a:pt x="0" y="0"/>
                  </a:moveTo>
                  <a:lnTo>
                    <a:pt x="1851110" y="0"/>
                  </a:lnTo>
                  <a:lnTo>
                    <a:pt x="1851110" y="279552"/>
                  </a:lnTo>
                  <a:lnTo>
                    <a:pt x="0" y="279552"/>
                  </a:lnTo>
                  <a:close/>
                </a:path>
              </a:pathLst>
            </a:custGeom>
            <a:solidFill>
              <a:srgbClr val="96B4DB"/>
            </a:solidFill>
          </p:spPr>
          <p:txBody>
            <a:bodyPr/>
            <a:lstStyle/>
            <a:p>
              <a:endParaRPr lang="en-US"/>
            </a:p>
          </p:txBody>
        </p:sp>
        <p:sp>
          <p:nvSpPr>
            <p:cNvPr id="6" name="TextBox 6"/>
            <p:cNvSpPr txBox="1"/>
            <p:nvPr/>
          </p:nvSpPr>
          <p:spPr>
            <a:xfrm>
              <a:off x="0" y="-28575"/>
              <a:ext cx="1851110" cy="308127"/>
            </a:xfrm>
            <a:prstGeom prst="rect">
              <a:avLst/>
            </a:prstGeom>
          </p:spPr>
          <p:txBody>
            <a:bodyPr lIns="50800" tIns="50800" rIns="50800" bIns="50800" rtlCol="0" anchor="ctr"/>
            <a:lstStyle/>
            <a:p>
              <a:pPr algn="ctr">
                <a:lnSpc>
                  <a:spcPts val="1960"/>
                </a:lnSpc>
                <a:spcBef>
                  <a:spcPct val="0"/>
                </a:spcBef>
              </a:pPr>
              <a:endParaRPr/>
            </a:p>
          </p:txBody>
        </p:sp>
      </p:grpSp>
      <p:grpSp>
        <p:nvGrpSpPr>
          <p:cNvPr id="7" name="Group 7"/>
          <p:cNvGrpSpPr/>
          <p:nvPr/>
        </p:nvGrpSpPr>
        <p:grpSpPr>
          <a:xfrm>
            <a:off x="5597767" y="6766315"/>
            <a:ext cx="5247306" cy="792439"/>
            <a:chOff x="0" y="0"/>
            <a:chExt cx="1851110" cy="279552"/>
          </a:xfrm>
        </p:grpSpPr>
        <p:sp>
          <p:nvSpPr>
            <p:cNvPr id="8" name="Freeform 8"/>
            <p:cNvSpPr/>
            <p:nvPr/>
          </p:nvSpPr>
          <p:spPr>
            <a:xfrm>
              <a:off x="0" y="0"/>
              <a:ext cx="1851110" cy="279552"/>
            </a:xfrm>
            <a:custGeom>
              <a:avLst/>
              <a:gdLst/>
              <a:ahLst/>
              <a:cxnLst/>
              <a:rect l="l" t="t" r="r" b="b"/>
              <a:pathLst>
                <a:path w="1851110" h="279552">
                  <a:moveTo>
                    <a:pt x="0" y="0"/>
                  </a:moveTo>
                  <a:lnTo>
                    <a:pt x="1851110" y="0"/>
                  </a:lnTo>
                  <a:lnTo>
                    <a:pt x="1851110" y="279552"/>
                  </a:lnTo>
                  <a:lnTo>
                    <a:pt x="0" y="279552"/>
                  </a:lnTo>
                  <a:close/>
                </a:path>
              </a:pathLst>
            </a:custGeom>
            <a:solidFill>
              <a:srgbClr val="96B4DB"/>
            </a:solidFill>
          </p:spPr>
          <p:txBody>
            <a:bodyPr/>
            <a:lstStyle/>
            <a:p>
              <a:endParaRPr lang="en-US"/>
            </a:p>
          </p:txBody>
        </p:sp>
        <p:sp>
          <p:nvSpPr>
            <p:cNvPr id="9" name="TextBox 9"/>
            <p:cNvSpPr txBox="1"/>
            <p:nvPr/>
          </p:nvSpPr>
          <p:spPr>
            <a:xfrm>
              <a:off x="0" y="-28575"/>
              <a:ext cx="1851110" cy="308127"/>
            </a:xfrm>
            <a:prstGeom prst="rect">
              <a:avLst/>
            </a:prstGeom>
          </p:spPr>
          <p:txBody>
            <a:bodyPr lIns="50800" tIns="50800" rIns="50800" bIns="50800" rtlCol="0" anchor="ctr"/>
            <a:lstStyle/>
            <a:p>
              <a:pPr algn="ctr">
                <a:lnSpc>
                  <a:spcPts val="1960"/>
                </a:lnSpc>
                <a:spcBef>
                  <a:spcPct val="0"/>
                </a:spcBef>
              </a:pPr>
              <a:endParaRPr/>
            </a:p>
          </p:txBody>
        </p:sp>
      </p:grpSp>
      <p:sp>
        <p:nvSpPr>
          <p:cNvPr id="10" name="Freeform 10"/>
          <p:cNvSpPr/>
          <p:nvPr/>
        </p:nvSpPr>
        <p:spPr>
          <a:xfrm rot="822604">
            <a:off x="5493597" y="5338809"/>
            <a:ext cx="441409" cy="680009"/>
          </a:xfrm>
          <a:custGeom>
            <a:avLst/>
            <a:gdLst/>
            <a:ahLst/>
            <a:cxnLst/>
            <a:rect l="l" t="t" r="r" b="b"/>
            <a:pathLst>
              <a:path w="441409" h="680009">
                <a:moveTo>
                  <a:pt x="0" y="0"/>
                </a:moveTo>
                <a:lnTo>
                  <a:pt x="441410" y="0"/>
                </a:lnTo>
                <a:lnTo>
                  <a:pt x="441410" y="680009"/>
                </a:lnTo>
                <a:lnTo>
                  <a:pt x="0" y="680009"/>
                </a:lnTo>
                <a:lnTo>
                  <a:pt x="0" y="0"/>
                </a:lnTo>
                <a:close/>
              </a:path>
            </a:pathLst>
          </a:custGeom>
          <a:blipFill>
            <a:blip r:embed="rId4">
              <a:alphaModFix amt="52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1" name="Freeform 11"/>
          <p:cNvSpPr/>
          <p:nvPr/>
        </p:nvSpPr>
        <p:spPr>
          <a:xfrm>
            <a:off x="87959" y="2662548"/>
            <a:ext cx="6251781" cy="3500997"/>
          </a:xfrm>
          <a:custGeom>
            <a:avLst/>
            <a:gdLst/>
            <a:ahLst/>
            <a:cxnLst/>
            <a:rect l="l" t="t" r="r" b="b"/>
            <a:pathLst>
              <a:path w="6251781" h="3500997">
                <a:moveTo>
                  <a:pt x="0" y="0"/>
                </a:moveTo>
                <a:lnTo>
                  <a:pt x="6251781" y="0"/>
                </a:lnTo>
                <a:lnTo>
                  <a:pt x="6251781" y="3500997"/>
                </a:lnTo>
                <a:lnTo>
                  <a:pt x="0" y="3500997"/>
                </a:lnTo>
                <a:lnTo>
                  <a:pt x="0" y="0"/>
                </a:lnTo>
                <a:close/>
              </a:path>
            </a:pathLst>
          </a:custGeom>
          <a:blipFill>
            <a:blip r:embed="rId6"/>
            <a:stretch>
              <a:fillRect/>
            </a:stretch>
          </a:blipFill>
        </p:spPr>
        <p:txBody>
          <a:bodyPr/>
          <a:lstStyle/>
          <a:p>
            <a:endParaRPr lang="en-US"/>
          </a:p>
        </p:txBody>
      </p:sp>
      <p:sp>
        <p:nvSpPr>
          <p:cNvPr id="12" name="Freeform 12"/>
          <p:cNvSpPr/>
          <p:nvPr/>
        </p:nvSpPr>
        <p:spPr>
          <a:xfrm>
            <a:off x="6009302" y="1636387"/>
            <a:ext cx="3744298" cy="4042427"/>
          </a:xfrm>
          <a:custGeom>
            <a:avLst/>
            <a:gdLst/>
            <a:ahLst/>
            <a:cxnLst/>
            <a:rect l="l" t="t" r="r" b="b"/>
            <a:pathLst>
              <a:path w="3744298" h="4042427">
                <a:moveTo>
                  <a:pt x="0" y="0"/>
                </a:moveTo>
                <a:lnTo>
                  <a:pt x="3744298" y="0"/>
                </a:lnTo>
                <a:lnTo>
                  <a:pt x="3744298" y="4042426"/>
                </a:lnTo>
                <a:lnTo>
                  <a:pt x="0" y="4042426"/>
                </a:lnTo>
                <a:lnTo>
                  <a:pt x="0" y="0"/>
                </a:lnTo>
                <a:close/>
              </a:path>
            </a:pathLst>
          </a:custGeom>
          <a:blipFill>
            <a:blip r:embed="rId7"/>
            <a:stretch>
              <a:fillRect/>
            </a:stretch>
          </a:blipFill>
        </p:spPr>
        <p:txBody>
          <a:bodyPr/>
          <a:lstStyle/>
          <a:p>
            <a:endParaRPr lang="en-US"/>
          </a:p>
        </p:txBody>
      </p:sp>
      <p:sp>
        <p:nvSpPr>
          <p:cNvPr id="13" name="Freeform 13"/>
          <p:cNvSpPr/>
          <p:nvPr/>
        </p:nvSpPr>
        <p:spPr>
          <a:xfrm rot="1005484">
            <a:off x="2418767" y="1235518"/>
            <a:ext cx="639979" cy="445658"/>
          </a:xfrm>
          <a:custGeom>
            <a:avLst/>
            <a:gdLst/>
            <a:ahLst/>
            <a:cxnLst/>
            <a:rect l="l" t="t" r="r" b="b"/>
            <a:pathLst>
              <a:path w="639979" h="445658">
                <a:moveTo>
                  <a:pt x="0" y="0"/>
                </a:moveTo>
                <a:lnTo>
                  <a:pt x="639979" y="0"/>
                </a:lnTo>
                <a:lnTo>
                  <a:pt x="639979" y="445658"/>
                </a:lnTo>
                <a:lnTo>
                  <a:pt x="0" y="445658"/>
                </a:lnTo>
                <a:lnTo>
                  <a:pt x="0" y="0"/>
                </a:lnTo>
                <a:close/>
              </a:path>
            </a:pathLst>
          </a:custGeom>
          <a:blipFill>
            <a:blip r:embed="rId8">
              <a:alphaModFix amt="52000"/>
              <a:extLst>
                <a:ext uri="{96DAC541-7B7A-43D3-8B79-37D633B846F1}">
                  <asvg:svgBlip xmlns:asvg="http://schemas.microsoft.com/office/drawing/2016/SVG/main" r:embed="rId9"/>
                </a:ext>
              </a:extLst>
            </a:blip>
            <a:stretch>
              <a:fillRect/>
            </a:stretch>
          </a:blipFill>
        </p:spPr>
        <p:txBody>
          <a:bodyPr/>
          <a:lstStyle/>
          <a:p>
            <a:endParaRPr lang="en-US"/>
          </a:p>
        </p:txBody>
      </p:sp>
      <p:grpSp>
        <p:nvGrpSpPr>
          <p:cNvPr id="14" name="Group 14"/>
          <p:cNvGrpSpPr/>
          <p:nvPr/>
        </p:nvGrpSpPr>
        <p:grpSpPr>
          <a:xfrm>
            <a:off x="499012" y="1763976"/>
            <a:ext cx="5065294" cy="545199"/>
            <a:chOff x="0" y="0"/>
            <a:chExt cx="1609980" cy="173289"/>
          </a:xfrm>
        </p:grpSpPr>
        <p:sp>
          <p:nvSpPr>
            <p:cNvPr id="15" name="Freeform 15"/>
            <p:cNvSpPr/>
            <p:nvPr/>
          </p:nvSpPr>
          <p:spPr>
            <a:xfrm>
              <a:off x="0" y="0"/>
              <a:ext cx="1609980" cy="173289"/>
            </a:xfrm>
            <a:custGeom>
              <a:avLst/>
              <a:gdLst/>
              <a:ahLst/>
              <a:cxnLst/>
              <a:rect l="l" t="t" r="r" b="b"/>
              <a:pathLst>
                <a:path w="1609980" h="173289">
                  <a:moveTo>
                    <a:pt x="55023" y="0"/>
                  </a:moveTo>
                  <a:lnTo>
                    <a:pt x="1554956" y="0"/>
                  </a:lnTo>
                  <a:cubicBezTo>
                    <a:pt x="1585345" y="0"/>
                    <a:pt x="1609980" y="24635"/>
                    <a:pt x="1609980" y="55023"/>
                  </a:cubicBezTo>
                  <a:lnTo>
                    <a:pt x="1609980" y="118266"/>
                  </a:lnTo>
                  <a:cubicBezTo>
                    <a:pt x="1609980" y="148654"/>
                    <a:pt x="1585345" y="173289"/>
                    <a:pt x="1554956" y="173289"/>
                  </a:cubicBezTo>
                  <a:lnTo>
                    <a:pt x="55023" y="173289"/>
                  </a:lnTo>
                  <a:cubicBezTo>
                    <a:pt x="24635" y="173289"/>
                    <a:pt x="0" y="148654"/>
                    <a:pt x="0" y="118266"/>
                  </a:cubicBezTo>
                  <a:lnTo>
                    <a:pt x="0" y="55023"/>
                  </a:lnTo>
                  <a:cubicBezTo>
                    <a:pt x="0" y="24635"/>
                    <a:pt x="24635" y="0"/>
                    <a:pt x="55023" y="0"/>
                  </a:cubicBezTo>
                  <a:close/>
                </a:path>
              </a:pathLst>
            </a:custGeom>
            <a:solidFill>
              <a:srgbClr val="96B4DB"/>
            </a:solidFill>
          </p:spPr>
          <p:txBody>
            <a:bodyPr/>
            <a:lstStyle/>
            <a:p>
              <a:endParaRPr lang="en-US"/>
            </a:p>
          </p:txBody>
        </p:sp>
        <p:sp>
          <p:nvSpPr>
            <p:cNvPr id="16" name="TextBox 16"/>
            <p:cNvSpPr txBox="1"/>
            <p:nvPr/>
          </p:nvSpPr>
          <p:spPr>
            <a:xfrm>
              <a:off x="0" y="-28575"/>
              <a:ext cx="1609980" cy="201864"/>
            </a:xfrm>
            <a:prstGeom prst="rect">
              <a:avLst/>
            </a:prstGeom>
          </p:spPr>
          <p:txBody>
            <a:bodyPr lIns="50800" tIns="50800" rIns="50800" bIns="50800" rtlCol="0" anchor="ctr"/>
            <a:lstStyle/>
            <a:p>
              <a:pPr algn="ctr">
                <a:lnSpc>
                  <a:spcPts val="1960"/>
                </a:lnSpc>
                <a:spcBef>
                  <a:spcPct val="0"/>
                </a:spcBef>
              </a:pPr>
              <a:endParaRPr/>
            </a:p>
          </p:txBody>
        </p:sp>
      </p:grpSp>
      <p:sp>
        <p:nvSpPr>
          <p:cNvPr id="17" name="TextBox 17"/>
          <p:cNvSpPr txBox="1"/>
          <p:nvPr/>
        </p:nvSpPr>
        <p:spPr>
          <a:xfrm>
            <a:off x="499012" y="1071241"/>
            <a:ext cx="1927858" cy="692734"/>
          </a:xfrm>
          <a:prstGeom prst="rect">
            <a:avLst/>
          </a:prstGeom>
        </p:spPr>
        <p:txBody>
          <a:bodyPr lIns="0" tIns="0" rIns="0" bIns="0" rtlCol="0" anchor="t">
            <a:spAutoFit/>
          </a:bodyPr>
          <a:lstStyle/>
          <a:p>
            <a:pPr algn="l">
              <a:lnSpc>
                <a:spcPts val="5312"/>
              </a:lnSpc>
            </a:pPr>
            <a:r>
              <a:rPr lang="en-US" sz="4659">
                <a:solidFill>
                  <a:srgbClr val="000000"/>
                </a:solidFill>
                <a:latin typeface="Feel Free Playful"/>
                <a:ea typeface="Feel Free Playful"/>
                <a:cs typeface="Feel Free Playful"/>
                <a:sym typeface="Feel Free Playful"/>
              </a:rPr>
              <a:t>WEEK 4:</a:t>
            </a:r>
          </a:p>
        </p:txBody>
      </p:sp>
      <p:sp>
        <p:nvSpPr>
          <p:cNvPr id="18" name="TextBox 18"/>
          <p:cNvSpPr txBox="1"/>
          <p:nvPr/>
        </p:nvSpPr>
        <p:spPr>
          <a:xfrm>
            <a:off x="1040731" y="1798450"/>
            <a:ext cx="4137348" cy="447675"/>
          </a:xfrm>
          <a:prstGeom prst="rect">
            <a:avLst/>
          </a:prstGeom>
        </p:spPr>
        <p:txBody>
          <a:bodyPr lIns="0" tIns="0" rIns="0" bIns="0" rtlCol="0" anchor="t">
            <a:spAutoFit/>
          </a:bodyPr>
          <a:lstStyle/>
          <a:p>
            <a:pPr algn="ctr">
              <a:lnSpc>
                <a:spcPts val="3316"/>
              </a:lnSpc>
            </a:pPr>
            <a:r>
              <a:rPr lang="en-US" sz="2763">
                <a:solidFill>
                  <a:srgbClr val="FFFFFF"/>
                </a:solidFill>
                <a:latin typeface="Poppins"/>
                <a:ea typeface="Poppins"/>
                <a:cs typeface="Poppins"/>
                <a:sym typeface="Poppins"/>
              </a:rPr>
              <a:t>Model Deployment</a:t>
            </a:r>
          </a:p>
        </p:txBody>
      </p:sp>
    </p:spTree>
    <p:extLst>
      <p:ext uri="{BB962C8B-B14F-4D97-AF65-F5344CB8AC3E}">
        <p14:creationId xmlns:p14="http://schemas.microsoft.com/office/powerpoint/2010/main" val="33031020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876800" y="43073"/>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grpSp>
        <p:nvGrpSpPr>
          <p:cNvPr id="14" name="Group 14"/>
          <p:cNvGrpSpPr/>
          <p:nvPr/>
        </p:nvGrpSpPr>
        <p:grpSpPr>
          <a:xfrm>
            <a:off x="171990" y="228600"/>
            <a:ext cx="5065294" cy="545199"/>
            <a:chOff x="0" y="0"/>
            <a:chExt cx="1609980" cy="173289"/>
          </a:xfrm>
        </p:grpSpPr>
        <p:sp>
          <p:nvSpPr>
            <p:cNvPr id="15" name="Freeform 15"/>
            <p:cNvSpPr/>
            <p:nvPr/>
          </p:nvSpPr>
          <p:spPr>
            <a:xfrm>
              <a:off x="0" y="0"/>
              <a:ext cx="1609980" cy="173289"/>
            </a:xfrm>
            <a:custGeom>
              <a:avLst/>
              <a:gdLst/>
              <a:ahLst/>
              <a:cxnLst/>
              <a:rect l="l" t="t" r="r" b="b"/>
              <a:pathLst>
                <a:path w="1609980" h="173289">
                  <a:moveTo>
                    <a:pt x="55023" y="0"/>
                  </a:moveTo>
                  <a:lnTo>
                    <a:pt x="1554956" y="0"/>
                  </a:lnTo>
                  <a:cubicBezTo>
                    <a:pt x="1585345" y="0"/>
                    <a:pt x="1609980" y="24635"/>
                    <a:pt x="1609980" y="55023"/>
                  </a:cubicBezTo>
                  <a:lnTo>
                    <a:pt x="1609980" y="118266"/>
                  </a:lnTo>
                  <a:cubicBezTo>
                    <a:pt x="1609980" y="148654"/>
                    <a:pt x="1585345" y="173289"/>
                    <a:pt x="1554956" y="173289"/>
                  </a:cubicBezTo>
                  <a:lnTo>
                    <a:pt x="55023" y="173289"/>
                  </a:lnTo>
                  <a:cubicBezTo>
                    <a:pt x="24635" y="173289"/>
                    <a:pt x="0" y="148654"/>
                    <a:pt x="0" y="118266"/>
                  </a:cubicBezTo>
                  <a:lnTo>
                    <a:pt x="0" y="55023"/>
                  </a:lnTo>
                  <a:cubicBezTo>
                    <a:pt x="0" y="24635"/>
                    <a:pt x="24635" y="0"/>
                    <a:pt x="55023" y="0"/>
                  </a:cubicBezTo>
                  <a:close/>
                </a:path>
              </a:pathLst>
            </a:custGeom>
            <a:solidFill>
              <a:srgbClr val="96B4DB"/>
            </a:solidFill>
          </p:spPr>
          <p:txBody>
            <a:bodyPr/>
            <a:lstStyle/>
            <a:p>
              <a:endParaRPr lang="en-US"/>
            </a:p>
          </p:txBody>
        </p:sp>
        <p:sp>
          <p:nvSpPr>
            <p:cNvPr id="16" name="TextBox 16"/>
            <p:cNvSpPr txBox="1"/>
            <p:nvPr/>
          </p:nvSpPr>
          <p:spPr>
            <a:xfrm>
              <a:off x="0" y="-28575"/>
              <a:ext cx="1609980" cy="201864"/>
            </a:xfrm>
            <a:prstGeom prst="rect">
              <a:avLst/>
            </a:prstGeom>
          </p:spPr>
          <p:txBody>
            <a:bodyPr lIns="50800" tIns="50800" rIns="50800" bIns="50800" rtlCol="0" anchor="ctr"/>
            <a:lstStyle/>
            <a:p>
              <a:pPr algn="ctr">
                <a:lnSpc>
                  <a:spcPts val="1960"/>
                </a:lnSpc>
                <a:spcBef>
                  <a:spcPct val="0"/>
                </a:spcBef>
              </a:pPr>
              <a:endParaRPr/>
            </a:p>
          </p:txBody>
        </p:sp>
      </p:grpSp>
      <p:sp>
        <p:nvSpPr>
          <p:cNvPr id="17" name="TextBox 17"/>
          <p:cNvSpPr txBox="1"/>
          <p:nvPr/>
        </p:nvSpPr>
        <p:spPr>
          <a:xfrm>
            <a:off x="1010178" y="189751"/>
            <a:ext cx="4331196" cy="679673"/>
          </a:xfrm>
          <a:prstGeom prst="rect">
            <a:avLst/>
          </a:prstGeom>
        </p:spPr>
        <p:txBody>
          <a:bodyPr wrap="square" lIns="0" tIns="0" rIns="0" bIns="0" rtlCol="0" anchor="t">
            <a:spAutoFit/>
          </a:bodyPr>
          <a:lstStyle/>
          <a:p>
            <a:pPr algn="l">
              <a:lnSpc>
                <a:spcPts val="5312"/>
              </a:lnSpc>
            </a:pPr>
            <a:r>
              <a:rPr lang="en-US" sz="4400" dirty="0">
                <a:solidFill>
                  <a:srgbClr val="000000"/>
                </a:solidFill>
                <a:latin typeface="Feel Free Playful"/>
                <a:ea typeface="Feel Free Playful"/>
                <a:cs typeface="Feel Free Playful"/>
                <a:sym typeface="Feel Free Playful"/>
              </a:rPr>
              <a:t>Team Members :</a:t>
            </a:r>
          </a:p>
        </p:txBody>
      </p:sp>
      <p:pic>
        <p:nvPicPr>
          <p:cNvPr id="22" name="Picture 21">
            <a:extLst>
              <a:ext uri="{FF2B5EF4-FFF2-40B4-BE49-F238E27FC236}">
                <a16:creationId xmlns:a16="http://schemas.microsoft.com/office/drawing/2014/main" id="{C865992C-8B9A-3617-DA50-3BA91967E075}"/>
              </a:ext>
            </a:extLst>
          </p:cNvPr>
          <p:cNvPicPr>
            <a:picLocks noChangeAspect="1"/>
          </p:cNvPicPr>
          <p:nvPr/>
        </p:nvPicPr>
        <p:blipFill>
          <a:blip r:embed="rId4" cstate="print">
            <a:extLst>
              <a:ext uri="{28A0092B-C50C-407E-A947-70E740481C1C}">
                <a14:useLocalDpi xmlns:a14="http://schemas.microsoft.com/office/drawing/2010/main" val="0"/>
              </a:ext>
            </a:extLst>
          </a:blip>
          <a:srcRect t="21875" b="14583"/>
          <a:stretch/>
        </p:blipFill>
        <p:spPr>
          <a:xfrm>
            <a:off x="369362" y="967903"/>
            <a:ext cx="2821654" cy="2686805"/>
          </a:xfrm>
          <a:prstGeom prst="ellipse">
            <a:avLst/>
          </a:prstGeom>
          <a:ln>
            <a:noFill/>
          </a:ln>
          <a:effectLst>
            <a:softEdge rad="112500"/>
          </a:effectLst>
        </p:spPr>
      </p:pic>
      <p:sp>
        <p:nvSpPr>
          <p:cNvPr id="23" name="TextBox 14">
            <a:extLst>
              <a:ext uri="{FF2B5EF4-FFF2-40B4-BE49-F238E27FC236}">
                <a16:creationId xmlns:a16="http://schemas.microsoft.com/office/drawing/2014/main" id="{1192993D-20E7-11D8-A2E1-64B6B005EF2E}"/>
              </a:ext>
            </a:extLst>
          </p:cNvPr>
          <p:cNvSpPr txBox="1"/>
          <p:nvPr/>
        </p:nvSpPr>
        <p:spPr>
          <a:xfrm>
            <a:off x="749650" y="3633629"/>
            <a:ext cx="5710346" cy="342273"/>
          </a:xfrm>
          <a:prstGeom prst="rect">
            <a:avLst/>
          </a:prstGeom>
        </p:spPr>
        <p:txBody>
          <a:bodyPr lIns="0" tIns="0" rIns="0" bIns="0" rtlCol="0" anchor="t">
            <a:spAutoFit/>
          </a:bodyPr>
          <a:lstStyle/>
          <a:p>
            <a:pPr marL="219332" lvl="1" algn="l">
              <a:lnSpc>
                <a:spcPts val="2844"/>
              </a:lnSpc>
            </a:pPr>
            <a:r>
              <a:rPr lang="en-US" sz="2031" b="1" dirty="0">
                <a:solidFill>
                  <a:srgbClr val="545454"/>
                </a:solidFill>
                <a:latin typeface="Poppins Bold"/>
                <a:ea typeface="Poppins Bold"/>
                <a:cs typeface="Poppins Bold"/>
                <a:sym typeface="Poppins Bold"/>
              </a:rPr>
              <a:t>Samer Wael</a:t>
            </a:r>
          </a:p>
        </p:txBody>
      </p:sp>
      <p:pic>
        <p:nvPicPr>
          <p:cNvPr id="25" name="Picture 24" descr="A person leaning on a railing&#10;&#10;Description automatically generated">
            <a:extLst>
              <a:ext uri="{FF2B5EF4-FFF2-40B4-BE49-F238E27FC236}">
                <a16:creationId xmlns:a16="http://schemas.microsoft.com/office/drawing/2014/main" id="{5C56DD72-7FAE-41D9-85FB-5F300EE32A80}"/>
              </a:ext>
            </a:extLst>
          </p:cNvPr>
          <p:cNvPicPr>
            <a:picLocks noChangeAspect="1"/>
          </p:cNvPicPr>
          <p:nvPr/>
        </p:nvPicPr>
        <p:blipFill>
          <a:blip r:embed="rId5" cstate="print">
            <a:extLst>
              <a:ext uri="{28A0092B-C50C-407E-A947-70E740481C1C}">
                <a14:useLocalDpi xmlns:a14="http://schemas.microsoft.com/office/drawing/2010/main" val="0"/>
              </a:ext>
            </a:extLst>
          </a:blip>
          <a:srcRect t="10999" b="18512"/>
          <a:stretch/>
        </p:blipFill>
        <p:spPr>
          <a:xfrm>
            <a:off x="526143" y="4271259"/>
            <a:ext cx="2664873" cy="2504569"/>
          </a:xfrm>
          <a:prstGeom prst="ellipse">
            <a:avLst/>
          </a:prstGeom>
          <a:ln>
            <a:noFill/>
          </a:ln>
          <a:effectLst>
            <a:softEdge rad="112500"/>
          </a:effectLst>
        </p:spPr>
      </p:pic>
      <p:pic>
        <p:nvPicPr>
          <p:cNvPr id="27" name="Picture 26" descr="A person taking a selfie&#10;&#10;Description automatically generated">
            <a:extLst>
              <a:ext uri="{FF2B5EF4-FFF2-40B4-BE49-F238E27FC236}">
                <a16:creationId xmlns:a16="http://schemas.microsoft.com/office/drawing/2014/main" id="{33475038-F0AD-837D-8AC4-85A31A5A0BF4}"/>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543464" y="938509"/>
            <a:ext cx="2643811" cy="2602297"/>
          </a:xfrm>
          <a:prstGeom prst="ellipse">
            <a:avLst/>
          </a:prstGeom>
          <a:ln>
            <a:noFill/>
          </a:ln>
          <a:effectLst>
            <a:softEdge rad="112500"/>
          </a:effectLst>
        </p:spPr>
      </p:pic>
      <p:pic>
        <p:nvPicPr>
          <p:cNvPr id="31" name="Picture 30" descr="A person sitting on a green bench&#10;&#10;Description automatically generated">
            <a:extLst>
              <a:ext uri="{FF2B5EF4-FFF2-40B4-BE49-F238E27FC236}">
                <a16:creationId xmlns:a16="http://schemas.microsoft.com/office/drawing/2014/main" id="{D7FD6B1D-1990-FB7C-9122-AE930D9C63A7}"/>
              </a:ext>
            </a:extLst>
          </p:cNvPr>
          <p:cNvPicPr>
            <a:picLocks noChangeAspect="1"/>
          </p:cNvPicPr>
          <p:nvPr/>
        </p:nvPicPr>
        <p:blipFill>
          <a:blip r:embed="rId7" cstate="print">
            <a:extLst>
              <a:ext uri="{28A0092B-C50C-407E-A947-70E740481C1C}">
                <a14:useLocalDpi xmlns:a14="http://schemas.microsoft.com/office/drawing/2010/main" val="0"/>
              </a:ext>
            </a:extLst>
          </a:blip>
          <a:srcRect l="7676" t="5208" b="15625"/>
          <a:stretch/>
        </p:blipFill>
        <p:spPr>
          <a:xfrm>
            <a:off x="6539724" y="935482"/>
            <a:ext cx="2714974" cy="2602298"/>
          </a:xfrm>
          <a:prstGeom prst="ellipse">
            <a:avLst/>
          </a:prstGeom>
          <a:ln>
            <a:noFill/>
          </a:ln>
          <a:effectLst>
            <a:softEdge rad="112500"/>
          </a:effectLst>
        </p:spPr>
      </p:pic>
      <p:sp>
        <p:nvSpPr>
          <p:cNvPr id="32" name="TextBox 14">
            <a:extLst>
              <a:ext uri="{FF2B5EF4-FFF2-40B4-BE49-F238E27FC236}">
                <a16:creationId xmlns:a16="http://schemas.microsoft.com/office/drawing/2014/main" id="{4381CDBA-FF1C-B483-8942-B794372344E2}"/>
              </a:ext>
            </a:extLst>
          </p:cNvPr>
          <p:cNvSpPr txBox="1"/>
          <p:nvPr/>
        </p:nvSpPr>
        <p:spPr>
          <a:xfrm>
            <a:off x="3616253" y="3654707"/>
            <a:ext cx="5710346" cy="342273"/>
          </a:xfrm>
          <a:prstGeom prst="rect">
            <a:avLst/>
          </a:prstGeom>
        </p:spPr>
        <p:txBody>
          <a:bodyPr lIns="0" tIns="0" rIns="0" bIns="0" rtlCol="0" anchor="t">
            <a:spAutoFit/>
          </a:bodyPr>
          <a:lstStyle/>
          <a:p>
            <a:pPr marL="219332" lvl="1" algn="l">
              <a:lnSpc>
                <a:spcPts val="2844"/>
              </a:lnSpc>
            </a:pPr>
            <a:r>
              <a:rPr lang="en-US" sz="2031" b="1" dirty="0">
                <a:solidFill>
                  <a:srgbClr val="545454"/>
                </a:solidFill>
                <a:latin typeface="Poppins Bold"/>
                <a:ea typeface="Poppins Bold"/>
                <a:cs typeface="Poppins Bold"/>
                <a:sym typeface="Poppins Bold"/>
              </a:rPr>
              <a:t>Farouk Ashraf</a:t>
            </a:r>
          </a:p>
        </p:txBody>
      </p:sp>
      <p:sp>
        <p:nvSpPr>
          <p:cNvPr id="33" name="TextBox 14">
            <a:extLst>
              <a:ext uri="{FF2B5EF4-FFF2-40B4-BE49-F238E27FC236}">
                <a16:creationId xmlns:a16="http://schemas.microsoft.com/office/drawing/2014/main" id="{7890B062-2C3C-DB95-D734-1728DC849B7D}"/>
              </a:ext>
            </a:extLst>
          </p:cNvPr>
          <p:cNvSpPr txBox="1"/>
          <p:nvPr/>
        </p:nvSpPr>
        <p:spPr>
          <a:xfrm>
            <a:off x="6768541" y="3654707"/>
            <a:ext cx="5710346" cy="342273"/>
          </a:xfrm>
          <a:prstGeom prst="rect">
            <a:avLst/>
          </a:prstGeom>
        </p:spPr>
        <p:txBody>
          <a:bodyPr lIns="0" tIns="0" rIns="0" bIns="0" rtlCol="0" anchor="t">
            <a:spAutoFit/>
          </a:bodyPr>
          <a:lstStyle/>
          <a:p>
            <a:pPr marL="219332" lvl="1" algn="l">
              <a:lnSpc>
                <a:spcPts val="2844"/>
              </a:lnSpc>
            </a:pPr>
            <a:r>
              <a:rPr lang="en-US" sz="2031" b="1" dirty="0">
                <a:solidFill>
                  <a:srgbClr val="545454"/>
                </a:solidFill>
                <a:latin typeface="Poppins Bold"/>
                <a:ea typeface="Poppins Bold"/>
                <a:cs typeface="Poppins Bold"/>
                <a:sym typeface="Poppins Bold"/>
              </a:rPr>
              <a:t>Ahmed Sameh</a:t>
            </a:r>
          </a:p>
        </p:txBody>
      </p:sp>
      <p:sp>
        <p:nvSpPr>
          <p:cNvPr id="34" name="TextBox 14">
            <a:extLst>
              <a:ext uri="{FF2B5EF4-FFF2-40B4-BE49-F238E27FC236}">
                <a16:creationId xmlns:a16="http://schemas.microsoft.com/office/drawing/2014/main" id="{5F10C148-912F-72A5-CAE4-86C7F27D6AC3}"/>
              </a:ext>
            </a:extLst>
          </p:cNvPr>
          <p:cNvSpPr txBox="1"/>
          <p:nvPr/>
        </p:nvSpPr>
        <p:spPr>
          <a:xfrm>
            <a:off x="320603" y="6775828"/>
            <a:ext cx="5710346" cy="342273"/>
          </a:xfrm>
          <a:prstGeom prst="rect">
            <a:avLst/>
          </a:prstGeom>
        </p:spPr>
        <p:txBody>
          <a:bodyPr lIns="0" tIns="0" rIns="0" bIns="0" rtlCol="0" anchor="t">
            <a:spAutoFit/>
          </a:bodyPr>
          <a:lstStyle/>
          <a:p>
            <a:pPr marL="219332" lvl="1" algn="l">
              <a:lnSpc>
                <a:spcPts val="2844"/>
              </a:lnSpc>
            </a:pPr>
            <a:r>
              <a:rPr lang="en-US" sz="2031" b="1" dirty="0">
                <a:solidFill>
                  <a:srgbClr val="545454"/>
                </a:solidFill>
                <a:latin typeface="Poppins Bold"/>
                <a:ea typeface="Poppins Bold"/>
                <a:cs typeface="Poppins Bold"/>
                <a:sym typeface="Poppins Bold"/>
              </a:rPr>
              <a:t>Mohammed Wisam</a:t>
            </a:r>
          </a:p>
        </p:txBody>
      </p:sp>
      <p:pic>
        <p:nvPicPr>
          <p:cNvPr id="36" name="Picture 35">
            <a:extLst>
              <a:ext uri="{FF2B5EF4-FFF2-40B4-BE49-F238E27FC236}">
                <a16:creationId xmlns:a16="http://schemas.microsoft.com/office/drawing/2014/main" id="{66159DA2-0625-BFE0-84E5-6B39A08B8FD0}"/>
              </a:ext>
            </a:extLst>
          </p:cNvPr>
          <p:cNvPicPr>
            <a:picLocks noChangeAspect="1"/>
          </p:cNvPicPr>
          <p:nvPr/>
        </p:nvPicPr>
        <p:blipFill>
          <a:blip r:embed="rId8" cstate="print">
            <a:extLst>
              <a:ext uri="{28A0092B-C50C-407E-A947-70E740481C1C}">
                <a14:useLocalDpi xmlns:a14="http://schemas.microsoft.com/office/drawing/2010/main" val="0"/>
              </a:ext>
            </a:extLst>
          </a:blip>
          <a:srcRect l="-171" t="27104" r="171" b="1296"/>
          <a:stretch/>
        </p:blipFill>
        <p:spPr>
          <a:xfrm>
            <a:off x="3563758" y="4124471"/>
            <a:ext cx="2623517" cy="2504569"/>
          </a:xfrm>
          <a:prstGeom prst="ellipse">
            <a:avLst/>
          </a:prstGeom>
          <a:ln>
            <a:noFill/>
          </a:ln>
          <a:effectLst>
            <a:softEdge rad="112500"/>
          </a:effectLst>
        </p:spPr>
      </p:pic>
      <p:sp>
        <p:nvSpPr>
          <p:cNvPr id="37" name="TextBox 14">
            <a:extLst>
              <a:ext uri="{FF2B5EF4-FFF2-40B4-BE49-F238E27FC236}">
                <a16:creationId xmlns:a16="http://schemas.microsoft.com/office/drawing/2014/main" id="{24D1A984-2377-A33A-4E38-944F0A0170A6}"/>
              </a:ext>
            </a:extLst>
          </p:cNvPr>
          <p:cNvSpPr txBox="1"/>
          <p:nvPr/>
        </p:nvSpPr>
        <p:spPr>
          <a:xfrm>
            <a:off x="3455538" y="6760502"/>
            <a:ext cx="5710346" cy="342273"/>
          </a:xfrm>
          <a:prstGeom prst="rect">
            <a:avLst/>
          </a:prstGeom>
        </p:spPr>
        <p:txBody>
          <a:bodyPr lIns="0" tIns="0" rIns="0" bIns="0" rtlCol="0" anchor="t">
            <a:spAutoFit/>
          </a:bodyPr>
          <a:lstStyle/>
          <a:p>
            <a:pPr marL="219332" lvl="1" algn="l">
              <a:lnSpc>
                <a:spcPts val="2844"/>
              </a:lnSpc>
            </a:pPr>
            <a:r>
              <a:rPr lang="en-US" sz="2031" b="1" dirty="0" err="1">
                <a:solidFill>
                  <a:srgbClr val="545454"/>
                </a:solidFill>
                <a:latin typeface="Poppins Bold"/>
                <a:ea typeface="Poppins Bold"/>
                <a:cs typeface="Poppins Bold"/>
                <a:sym typeface="Poppins Bold"/>
              </a:rPr>
              <a:t>Menna</a:t>
            </a:r>
            <a:r>
              <a:rPr lang="en-US" sz="2031" b="1" dirty="0">
                <a:solidFill>
                  <a:srgbClr val="545454"/>
                </a:solidFill>
                <a:latin typeface="Poppins Bold"/>
                <a:ea typeface="Poppins Bold"/>
                <a:cs typeface="Poppins Bold"/>
                <a:sym typeface="Poppins Bold"/>
              </a:rPr>
              <a:t> Ahmed</a:t>
            </a:r>
          </a:p>
        </p:txBody>
      </p:sp>
      <p:pic>
        <p:nvPicPr>
          <p:cNvPr id="39" name="Picture 38" descr="A person in a suit and tie&#10;&#10;Description automatically generated">
            <a:extLst>
              <a:ext uri="{FF2B5EF4-FFF2-40B4-BE49-F238E27FC236}">
                <a16:creationId xmlns:a16="http://schemas.microsoft.com/office/drawing/2014/main" id="{749C826E-5D11-E2E3-C12E-98DE2C888ECF}"/>
              </a:ext>
            </a:extLst>
          </p:cNvPr>
          <p:cNvPicPr>
            <a:picLocks noChangeAspect="1"/>
          </p:cNvPicPr>
          <p:nvPr/>
        </p:nvPicPr>
        <p:blipFill>
          <a:blip r:embed="rId9" cstate="print">
            <a:extLst>
              <a:ext uri="{28A0092B-C50C-407E-A947-70E740481C1C}">
                <a14:useLocalDpi xmlns:a14="http://schemas.microsoft.com/office/drawing/2010/main" val="0"/>
              </a:ext>
            </a:extLst>
          </a:blip>
          <a:srcRect b="28125"/>
          <a:stretch/>
        </p:blipFill>
        <p:spPr>
          <a:xfrm>
            <a:off x="6565904" y="4083427"/>
            <a:ext cx="2821654" cy="2583007"/>
          </a:xfrm>
          <a:prstGeom prst="ellipse">
            <a:avLst/>
          </a:prstGeom>
          <a:ln>
            <a:noFill/>
          </a:ln>
          <a:effectLst>
            <a:softEdge rad="112500"/>
          </a:effectLst>
        </p:spPr>
      </p:pic>
      <p:sp>
        <p:nvSpPr>
          <p:cNvPr id="40" name="TextBox 14">
            <a:extLst>
              <a:ext uri="{FF2B5EF4-FFF2-40B4-BE49-F238E27FC236}">
                <a16:creationId xmlns:a16="http://schemas.microsoft.com/office/drawing/2014/main" id="{6E21DE31-1574-176A-65EC-B966146A9315}"/>
              </a:ext>
            </a:extLst>
          </p:cNvPr>
          <p:cNvSpPr txBox="1"/>
          <p:nvPr/>
        </p:nvSpPr>
        <p:spPr>
          <a:xfrm>
            <a:off x="6590473" y="6738834"/>
            <a:ext cx="5710346" cy="342273"/>
          </a:xfrm>
          <a:prstGeom prst="rect">
            <a:avLst/>
          </a:prstGeom>
        </p:spPr>
        <p:txBody>
          <a:bodyPr lIns="0" tIns="0" rIns="0" bIns="0" rtlCol="0" anchor="t">
            <a:spAutoFit/>
          </a:bodyPr>
          <a:lstStyle/>
          <a:p>
            <a:pPr marL="219332" lvl="1" algn="l">
              <a:lnSpc>
                <a:spcPts val="2844"/>
              </a:lnSpc>
            </a:pPr>
            <a:r>
              <a:rPr lang="en-US" sz="2031" b="1" dirty="0">
                <a:solidFill>
                  <a:srgbClr val="545454"/>
                </a:solidFill>
                <a:latin typeface="Poppins Bold"/>
                <a:ea typeface="Poppins Bold"/>
                <a:cs typeface="Poppins Bold"/>
                <a:sym typeface="Poppins Bold"/>
              </a:rPr>
              <a:t>Abdelrahman </a:t>
            </a:r>
            <a:r>
              <a:rPr lang="en-US" sz="2031" b="1" dirty="0" err="1">
                <a:solidFill>
                  <a:srgbClr val="545454"/>
                </a:solidFill>
                <a:latin typeface="Poppins Bold"/>
                <a:ea typeface="Poppins Bold"/>
                <a:cs typeface="Poppins Bold"/>
                <a:sym typeface="Poppins Bold"/>
              </a:rPr>
              <a:t>Fawzy</a:t>
            </a:r>
            <a:endParaRPr lang="en-US" sz="2031" b="1" dirty="0">
              <a:solidFill>
                <a:srgbClr val="545454"/>
              </a:solidFill>
              <a:latin typeface="Poppins Bold"/>
              <a:ea typeface="Poppins Bold"/>
              <a:cs typeface="Poppins Bold"/>
              <a:sym typeface="Poppins Bold"/>
            </a:endParaRPr>
          </a:p>
        </p:txBody>
      </p:sp>
      <p:sp>
        <p:nvSpPr>
          <p:cNvPr id="41" name="Freeform 7">
            <a:extLst>
              <a:ext uri="{FF2B5EF4-FFF2-40B4-BE49-F238E27FC236}">
                <a16:creationId xmlns:a16="http://schemas.microsoft.com/office/drawing/2014/main" id="{B779D173-3BB1-BCFF-3AD0-F52936D83CEF}"/>
              </a:ext>
            </a:extLst>
          </p:cNvPr>
          <p:cNvSpPr/>
          <p:nvPr/>
        </p:nvSpPr>
        <p:spPr>
          <a:xfrm>
            <a:off x="10292911" y="3866643"/>
            <a:ext cx="3661023" cy="2411699"/>
          </a:xfrm>
          <a:custGeom>
            <a:avLst/>
            <a:gdLst/>
            <a:ahLst/>
            <a:cxnLst/>
            <a:rect l="l" t="t" r="r" b="b"/>
            <a:pathLst>
              <a:path w="3661023" h="2411699">
                <a:moveTo>
                  <a:pt x="0" y="0"/>
                </a:moveTo>
                <a:lnTo>
                  <a:pt x="3661023" y="0"/>
                </a:lnTo>
                <a:lnTo>
                  <a:pt x="3661023" y="2411699"/>
                </a:lnTo>
                <a:lnTo>
                  <a:pt x="0" y="2411699"/>
                </a:lnTo>
                <a:lnTo>
                  <a:pt x="0" y="0"/>
                </a:lnTo>
                <a:close/>
              </a:path>
            </a:pathLst>
          </a:custGeom>
          <a:blipFill>
            <a:blip r:embed="rId10"/>
            <a:stretch>
              <a:fillRect/>
            </a:stretch>
          </a:blipFill>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4876800" y="43073"/>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grpSp>
        <p:nvGrpSpPr>
          <p:cNvPr id="3" name="Group 3"/>
          <p:cNvGrpSpPr/>
          <p:nvPr/>
        </p:nvGrpSpPr>
        <p:grpSpPr>
          <a:xfrm>
            <a:off x="0" y="3556434"/>
            <a:ext cx="1983971" cy="747108"/>
            <a:chOff x="0" y="0"/>
            <a:chExt cx="812800" cy="306078"/>
          </a:xfrm>
        </p:grpSpPr>
        <p:sp>
          <p:nvSpPr>
            <p:cNvPr id="4" name="Freeform 4"/>
            <p:cNvSpPr/>
            <p:nvPr/>
          </p:nvSpPr>
          <p:spPr>
            <a:xfrm>
              <a:off x="0" y="0"/>
              <a:ext cx="812800" cy="306078"/>
            </a:xfrm>
            <a:custGeom>
              <a:avLst/>
              <a:gdLst/>
              <a:ahLst/>
              <a:cxnLst/>
              <a:rect l="l" t="t" r="r" b="b"/>
              <a:pathLst>
                <a:path w="812800" h="306078">
                  <a:moveTo>
                    <a:pt x="406400" y="0"/>
                  </a:moveTo>
                  <a:cubicBezTo>
                    <a:pt x="181951" y="0"/>
                    <a:pt x="0" y="68518"/>
                    <a:pt x="0" y="153039"/>
                  </a:cubicBezTo>
                  <a:cubicBezTo>
                    <a:pt x="0" y="237560"/>
                    <a:pt x="181951" y="306078"/>
                    <a:pt x="406400" y="306078"/>
                  </a:cubicBezTo>
                  <a:cubicBezTo>
                    <a:pt x="630849" y="306078"/>
                    <a:pt x="812800" y="237560"/>
                    <a:pt x="812800" y="153039"/>
                  </a:cubicBezTo>
                  <a:cubicBezTo>
                    <a:pt x="812800" y="68518"/>
                    <a:pt x="630849" y="0"/>
                    <a:pt x="406400" y="0"/>
                  </a:cubicBezTo>
                  <a:close/>
                </a:path>
              </a:pathLst>
            </a:custGeom>
            <a:solidFill>
              <a:srgbClr val="372A28">
                <a:alpha val="60000"/>
              </a:srgbClr>
            </a:solidFill>
          </p:spPr>
          <p:txBody>
            <a:bodyPr/>
            <a:lstStyle/>
            <a:p>
              <a:endParaRPr lang="en-US"/>
            </a:p>
          </p:txBody>
        </p:sp>
        <p:sp>
          <p:nvSpPr>
            <p:cNvPr id="5" name="TextBox 5"/>
            <p:cNvSpPr txBox="1"/>
            <p:nvPr/>
          </p:nvSpPr>
          <p:spPr>
            <a:xfrm>
              <a:off x="76200" y="-18930"/>
              <a:ext cx="660400" cy="296313"/>
            </a:xfrm>
            <a:prstGeom prst="rect">
              <a:avLst/>
            </a:prstGeom>
          </p:spPr>
          <p:txBody>
            <a:bodyPr lIns="50800" tIns="50800" rIns="50800" bIns="50800" rtlCol="0" anchor="ctr"/>
            <a:lstStyle/>
            <a:p>
              <a:pPr algn="ctr">
                <a:lnSpc>
                  <a:spcPts val="1960"/>
                </a:lnSpc>
              </a:pPr>
              <a:endParaRPr/>
            </a:p>
          </p:txBody>
        </p:sp>
      </p:grpSp>
      <p:sp>
        <p:nvSpPr>
          <p:cNvPr id="6" name="Freeform 6"/>
          <p:cNvSpPr/>
          <p:nvPr/>
        </p:nvSpPr>
        <p:spPr>
          <a:xfrm>
            <a:off x="0" y="1479702"/>
            <a:ext cx="2037584" cy="2422091"/>
          </a:xfrm>
          <a:custGeom>
            <a:avLst/>
            <a:gdLst/>
            <a:ahLst/>
            <a:cxnLst/>
            <a:rect l="l" t="t" r="r" b="b"/>
            <a:pathLst>
              <a:path w="2037584" h="2422091">
                <a:moveTo>
                  <a:pt x="0" y="0"/>
                </a:moveTo>
                <a:lnTo>
                  <a:pt x="2037584" y="0"/>
                </a:lnTo>
                <a:lnTo>
                  <a:pt x="2037584" y="2422091"/>
                </a:lnTo>
                <a:lnTo>
                  <a:pt x="0" y="2422091"/>
                </a:lnTo>
                <a:lnTo>
                  <a:pt x="0" y="0"/>
                </a:lnTo>
                <a:close/>
              </a:path>
            </a:pathLst>
          </a:custGeom>
          <a:blipFill>
            <a:blip r:embed="rId4"/>
            <a:stretch>
              <a:fillRect/>
            </a:stretch>
          </a:blipFill>
        </p:spPr>
        <p:txBody>
          <a:bodyPr/>
          <a:lstStyle/>
          <a:p>
            <a:endParaRPr lang="en-US"/>
          </a:p>
        </p:txBody>
      </p:sp>
      <p:sp>
        <p:nvSpPr>
          <p:cNvPr id="7" name="TextBox 7"/>
          <p:cNvSpPr txBox="1"/>
          <p:nvPr/>
        </p:nvSpPr>
        <p:spPr>
          <a:xfrm>
            <a:off x="111954" y="331470"/>
            <a:ext cx="6232082" cy="653154"/>
          </a:xfrm>
          <a:prstGeom prst="rect">
            <a:avLst/>
          </a:prstGeom>
        </p:spPr>
        <p:txBody>
          <a:bodyPr lIns="0" tIns="0" rIns="0" bIns="0" rtlCol="0" anchor="t">
            <a:spAutoFit/>
          </a:bodyPr>
          <a:lstStyle/>
          <a:p>
            <a:pPr algn="just">
              <a:lnSpc>
                <a:spcPts val="5090"/>
              </a:lnSpc>
            </a:pPr>
            <a:r>
              <a:rPr lang="en-US" sz="4465">
                <a:solidFill>
                  <a:srgbClr val="000000"/>
                </a:solidFill>
                <a:latin typeface="Feel Free Playful"/>
                <a:ea typeface="Feel Free Playful"/>
                <a:cs typeface="Feel Free Playful"/>
                <a:sym typeface="Feel Free Playful"/>
              </a:rPr>
              <a:t>FLASK AND MODEL PREPRATION</a:t>
            </a:r>
          </a:p>
        </p:txBody>
      </p:sp>
      <p:sp>
        <p:nvSpPr>
          <p:cNvPr id="8" name="Freeform 8"/>
          <p:cNvSpPr/>
          <p:nvPr/>
        </p:nvSpPr>
        <p:spPr>
          <a:xfrm flipV="1">
            <a:off x="6817015" y="-1598864"/>
            <a:ext cx="5258502" cy="3483757"/>
          </a:xfrm>
          <a:custGeom>
            <a:avLst/>
            <a:gdLst/>
            <a:ahLst/>
            <a:cxnLst/>
            <a:rect l="l" t="t" r="r" b="b"/>
            <a:pathLst>
              <a:path w="5258502" h="3483757">
                <a:moveTo>
                  <a:pt x="0" y="3483758"/>
                </a:moveTo>
                <a:lnTo>
                  <a:pt x="5258502" y="3483758"/>
                </a:lnTo>
                <a:lnTo>
                  <a:pt x="5258502" y="0"/>
                </a:lnTo>
                <a:lnTo>
                  <a:pt x="0" y="0"/>
                </a:lnTo>
                <a:lnTo>
                  <a:pt x="0" y="3483758"/>
                </a:lnTo>
                <a:close/>
              </a:path>
            </a:pathLst>
          </a:custGeom>
          <a:blipFill>
            <a:blip r:embed="rId5">
              <a:alphaModFix amt="50000"/>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9" name="Group 9"/>
          <p:cNvGrpSpPr/>
          <p:nvPr/>
        </p:nvGrpSpPr>
        <p:grpSpPr>
          <a:xfrm>
            <a:off x="0" y="5905567"/>
            <a:ext cx="5538168" cy="354831"/>
            <a:chOff x="0" y="0"/>
            <a:chExt cx="1953719" cy="125175"/>
          </a:xfrm>
        </p:grpSpPr>
        <p:sp>
          <p:nvSpPr>
            <p:cNvPr id="10" name="Freeform 10"/>
            <p:cNvSpPr/>
            <p:nvPr/>
          </p:nvSpPr>
          <p:spPr>
            <a:xfrm>
              <a:off x="0" y="0"/>
              <a:ext cx="1953719" cy="125175"/>
            </a:xfrm>
            <a:custGeom>
              <a:avLst/>
              <a:gdLst/>
              <a:ahLst/>
              <a:cxnLst/>
              <a:rect l="l" t="t" r="r" b="b"/>
              <a:pathLst>
                <a:path w="1953719" h="125175">
                  <a:moveTo>
                    <a:pt x="0" y="0"/>
                  </a:moveTo>
                  <a:lnTo>
                    <a:pt x="1953719" y="0"/>
                  </a:lnTo>
                  <a:lnTo>
                    <a:pt x="1953719" y="125175"/>
                  </a:lnTo>
                  <a:lnTo>
                    <a:pt x="0" y="125175"/>
                  </a:lnTo>
                  <a:close/>
                </a:path>
              </a:pathLst>
            </a:custGeom>
            <a:solidFill>
              <a:srgbClr val="96B4DB"/>
            </a:solidFill>
          </p:spPr>
          <p:txBody>
            <a:bodyPr/>
            <a:lstStyle/>
            <a:p>
              <a:endParaRPr lang="en-US"/>
            </a:p>
          </p:txBody>
        </p:sp>
        <p:sp>
          <p:nvSpPr>
            <p:cNvPr id="11" name="TextBox 11"/>
            <p:cNvSpPr txBox="1"/>
            <p:nvPr/>
          </p:nvSpPr>
          <p:spPr>
            <a:xfrm>
              <a:off x="0" y="-28575"/>
              <a:ext cx="1953719" cy="153750"/>
            </a:xfrm>
            <a:prstGeom prst="rect">
              <a:avLst/>
            </a:prstGeom>
          </p:spPr>
          <p:txBody>
            <a:bodyPr lIns="50800" tIns="50800" rIns="50800" bIns="50800" rtlCol="0" anchor="ctr"/>
            <a:lstStyle/>
            <a:p>
              <a:pPr algn="ctr">
                <a:lnSpc>
                  <a:spcPts val="1960"/>
                </a:lnSpc>
                <a:spcBef>
                  <a:spcPct val="0"/>
                </a:spcBef>
              </a:pPr>
              <a:endParaRPr/>
            </a:p>
          </p:txBody>
        </p:sp>
      </p:grpSp>
      <p:sp>
        <p:nvSpPr>
          <p:cNvPr id="12" name="Freeform 12"/>
          <p:cNvSpPr/>
          <p:nvPr/>
        </p:nvSpPr>
        <p:spPr>
          <a:xfrm>
            <a:off x="2895108" y="2977607"/>
            <a:ext cx="6027338" cy="2418469"/>
          </a:xfrm>
          <a:custGeom>
            <a:avLst/>
            <a:gdLst/>
            <a:ahLst/>
            <a:cxnLst/>
            <a:rect l="l" t="t" r="r" b="b"/>
            <a:pathLst>
              <a:path w="6027338" h="2418469">
                <a:moveTo>
                  <a:pt x="0" y="0"/>
                </a:moveTo>
                <a:lnTo>
                  <a:pt x="6027338" y="0"/>
                </a:lnTo>
                <a:lnTo>
                  <a:pt x="6027338" y="2418469"/>
                </a:lnTo>
                <a:lnTo>
                  <a:pt x="0" y="2418469"/>
                </a:lnTo>
                <a:lnTo>
                  <a:pt x="0" y="0"/>
                </a:lnTo>
                <a:close/>
              </a:path>
            </a:pathLst>
          </a:custGeom>
          <a:blipFill>
            <a:blip r:embed="rId7"/>
            <a:stretch>
              <a:fillRect/>
            </a:stretch>
          </a:blipFill>
        </p:spPr>
        <p:txBody>
          <a:bodyPr/>
          <a:lstStyle/>
          <a:p>
            <a:endParaRPr lang="en-US"/>
          </a:p>
        </p:txBody>
      </p:sp>
      <p:grpSp>
        <p:nvGrpSpPr>
          <p:cNvPr id="13" name="Group 13"/>
          <p:cNvGrpSpPr/>
          <p:nvPr/>
        </p:nvGrpSpPr>
        <p:grpSpPr>
          <a:xfrm>
            <a:off x="6786526" y="6488790"/>
            <a:ext cx="2194560" cy="826410"/>
            <a:chOff x="0" y="0"/>
            <a:chExt cx="812800" cy="306078"/>
          </a:xfrm>
        </p:grpSpPr>
        <p:sp>
          <p:nvSpPr>
            <p:cNvPr id="14" name="Freeform 14"/>
            <p:cNvSpPr/>
            <p:nvPr/>
          </p:nvSpPr>
          <p:spPr>
            <a:xfrm>
              <a:off x="0" y="0"/>
              <a:ext cx="812800" cy="306078"/>
            </a:xfrm>
            <a:custGeom>
              <a:avLst/>
              <a:gdLst/>
              <a:ahLst/>
              <a:cxnLst/>
              <a:rect l="l" t="t" r="r" b="b"/>
              <a:pathLst>
                <a:path w="812800" h="306078">
                  <a:moveTo>
                    <a:pt x="406400" y="0"/>
                  </a:moveTo>
                  <a:cubicBezTo>
                    <a:pt x="181951" y="0"/>
                    <a:pt x="0" y="68518"/>
                    <a:pt x="0" y="153039"/>
                  </a:cubicBezTo>
                  <a:cubicBezTo>
                    <a:pt x="0" y="237560"/>
                    <a:pt x="181951" y="306078"/>
                    <a:pt x="406400" y="306078"/>
                  </a:cubicBezTo>
                  <a:cubicBezTo>
                    <a:pt x="630849" y="306078"/>
                    <a:pt x="812800" y="237560"/>
                    <a:pt x="812800" y="153039"/>
                  </a:cubicBezTo>
                  <a:cubicBezTo>
                    <a:pt x="812800" y="68518"/>
                    <a:pt x="630849" y="0"/>
                    <a:pt x="406400" y="0"/>
                  </a:cubicBezTo>
                  <a:close/>
                </a:path>
              </a:pathLst>
            </a:custGeom>
            <a:solidFill>
              <a:srgbClr val="372A28">
                <a:alpha val="60000"/>
              </a:srgbClr>
            </a:solidFill>
          </p:spPr>
          <p:txBody>
            <a:bodyPr/>
            <a:lstStyle/>
            <a:p>
              <a:endParaRPr lang="en-US"/>
            </a:p>
          </p:txBody>
        </p:sp>
        <p:sp>
          <p:nvSpPr>
            <p:cNvPr id="15" name="TextBox 15"/>
            <p:cNvSpPr txBox="1"/>
            <p:nvPr/>
          </p:nvSpPr>
          <p:spPr>
            <a:xfrm>
              <a:off x="76200" y="-18930"/>
              <a:ext cx="660400" cy="296313"/>
            </a:xfrm>
            <a:prstGeom prst="rect">
              <a:avLst/>
            </a:prstGeom>
          </p:spPr>
          <p:txBody>
            <a:bodyPr lIns="50800" tIns="50800" rIns="50800" bIns="50800" rtlCol="0" anchor="ctr"/>
            <a:lstStyle/>
            <a:p>
              <a:pPr algn="ctr">
                <a:lnSpc>
                  <a:spcPts val="1960"/>
                </a:lnSpc>
              </a:pPr>
              <a:endParaRPr/>
            </a:p>
          </p:txBody>
        </p:sp>
      </p:grpSp>
      <p:sp>
        <p:nvSpPr>
          <p:cNvPr id="16" name="Freeform 16"/>
          <p:cNvSpPr/>
          <p:nvPr/>
        </p:nvSpPr>
        <p:spPr>
          <a:xfrm>
            <a:off x="6465853" y="5122464"/>
            <a:ext cx="2835906" cy="1779531"/>
          </a:xfrm>
          <a:custGeom>
            <a:avLst/>
            <a:gdLst/>
            <a:ahLst/>
            <a:cxnLst/>
            <a:rect l="l" t="t" r="r" b="b"/>
            <a:pathLst>
              <a:path w="2835906" h="1779531">
                <a:moveTo>
                  <a:pt x="0" y="0"/>
                </a:moveTo>
                <a:lnTo>
                  <a:pt x="2835906" y="0"/>
                </a:lnTo>
                <a:lnTo>
                  <a:pt x="2835906" y="1779531"/>
                </a:lnTo>
                <a:lnTo>
                  <a:pt x="0" y="1779531"/>
                </a:lnTo>
                <a:lnTo>
                  <a:pt x="0" y="0"/>
                </a:lnTo>
                <a:close/>
              </a:path>
            </a:pathLst>
          </a:custGeom>
          <a:blipFill>
            <a:blip r:embed="rId8"/>
            <a:stretch>
              <a:fillRect/>
            </a:stretch>
          </a:blipFill>
        </p:spPr>
        <p:txBody>
          <a:bodyPr/>
          <a:lstStyle/>
          <a:p>
            <a:endParaRPr lang="en-US"/>
          </a:p>
        </p:txBody>
      </p:sp>
      <p:sp>
        <p:nvSpPr>
          <p:cNvPr id="17" name="Freeform 17"/>
          <p:cNvSpPr/>
          <p:nvPr/>
        </p:nvSpPr>
        <p:spPr>
          <a:xfrm>
            <a:off x="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18" name="Freeform 18"/>
          <p:cNvSpPr/>
          <p:nvPr/>
        </p:nvSpPr>
        <p:spPr>
          <a:xfrm>
            <a:off x="2112844" y="935852"/>
            <a:ext cx="2688696" cy="1906999"/>
          </a:xfrm>
          <a:custGeom>
            <a:avLst/>
            <a:gdLst/>
            <a:ahLst/>
            <a:cxnLst/>
            <a:rect l="l" t="t" r="r" b="b"/>
            <a:pathLst>
              <a:path w="2688696" h="1906999">
                <a:moveTo>
                  <a:pt x="0" y="0"/>
                </a:moveTo>
                <a:lnTo>
                  <a:pt x="2688696" y="0"/>
                </a:lnTo>
                <a:lnTo>
                  <a:pt x="2688696" y="1906999"/>
                </a:lnTo>
                <a:lnTo>
                  <a:pt x="0" y="1906999"/>
                </a:lnTo>
                <a:lnTo>
                  <a:pt x="0" y="0"/>
                </a:lnTo>
                <a:close/>
              </a:path>
            </a:pathLst>
          </a:custGeom>
          <a:blipFill>
            <a:blip r:embed="rId9"/>
            <a:stretch>
              <a:fillRect/>
            </a:stretch>
          </a:blipFill>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876800" y="43073"/>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4" name="Freeform 4"/>
          <p:cNvSpPr/>
          <p:nvPr/>
        </p:nvSpPr>
        <p:spPr>
          <a:xfrm rot="2192788">
            <a:off x="-753583" y="5683236"/>
            <a:ext cx="5258502" cy="3483757"/>
          </a:xfrm>
          <a:custGeom>
            <a:avLst/>
            <a:gdLst/>
            <a:ahLst/>
            <a:cxnLst/>
            <a:rect l="l" t="t" r="r" b="b"/>
            <a:pathLst>
              <a:path w="5258502" h="3483757">
                <a:moveTo>
                  <a:pt x="0" y="0"/>
                </a:moveTo>
                <a:lnTo>
                  <a:pt x="5258501" y="0"/>
                </a:lnTo>
                <a:lnTo>
                  <a:pt x="5258501" y="3483758"/>
                </a:lnTo>
                <a:lnTo>
                  <a:pt x="0" y="3483758"/>
                </a:lnTo>
                <a:lnTo>
                  <a:pt x="0"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5" name="Freeform 5"/>
          <p:cNvSpPr/>
          <p:nvPr/>
        </p:nvSpPr>
        <p:spPr>
          <a:xfrm rot="10540231">
            <a:off x="6924017" y="337417"/>
            <a:ext cx="2842144" cy="1658778"/>
          </a:xfrm>
          <a:custGeom>
            <a:avLst/>
            <a:gdLst/>
            <a:ahLst/>
            <a:cxnLst/>
            <a:rect l="l" t="t" r="r" b="b"/>
            <a:pathLst>
              <a:path w="2842144" h="1658778">
                <a:moveTo>
                  <a:pt x="0" y="0"/>
                </a:moveTo>
                <a:lnTo>
                  <a:pt x="2842144" y="0"/>
                </a:lnTo>
                <a:lnTo>
                  <a:pt x="2842144" y="1658778"/>
                </a:lnTo>
                <a:lnTo>
                  <a:pt x="0" y="1658778"/>
                </a:lnTo>
                <a:lnTo>
                  <a:pt x="0" y="0"/>
                </a:lnTo>
                <a:close/>
              </a:path>
            </a:pathLst>
          </a:custGeom>
          <a:blipFill>
            <a:blip r:embed="rId6">
              <a:alphaModFix amt="52000"/>
              <a:extLst>
                <a:ext uri="{96DAC541-7B7A-43D3-8B79-37D633B846F1}">
                  <asvg:svgBlip xmlns:asvg="http://schemas.microsoft.com/office/drawing/2016/SVG/main" r:embed="rId7"/>
                </a:ext>
              </a:extLst>
            </a:blip>
            <a:stretch>
              <a:fillRect/>
            </a:stretch>
          </a:blipFill>
        </p:spPr>
        <p:txBody>
          <a:bodyPr/>
          <a:lstStyle/>
          <a:p>
            <a:endParaRPr lang="en-US"/>
          </a:p>
        </p:txBody>
      </p:sp>
      <p:sp>
        <p:nvSpPr>
          <p:cNvPr id="6" name="Freeform 6"/>
          <p:cNvSpPr/>
          <p:nvPr/>
        </p:nvSpPr>
        <p:spPr>
          <a:xfrm rot="1005484">
            <a:off x="7172717" y="6263531"/>
            <a:ext cx="639979" cy="445658"/>
          </a:xfrm>
          <a:custGeom>
            <a:avLst/>
            <a:gdLst/>
            <a:ahLst/>
            <a:cxnLst/>
            <a:rect l="l" t="t" r="r" b="b"/>
            <a:pathLst>
              <a:path w="639979" h="445658">
                <a:moveTo>
                  <a:pt x="0" y="0"/>
                </a:moveTo>
                <a:lnTo>
                  <a:pt x="639979" y="0"/>
                </a:lnTo>
                <a:lnTo>
                  <a:pt x="639979" y="445658"/>
                </a:lnTo>
                <a:lnTo>
                  <a:pt x="0" y="445658"/>
                </a:lnTo>
                <a:lnTo>
                  <a:pt x="0" y="0"/>
                </a:lnTo>
                <a:close/>
              </a:path>
            </a:pathLst>
          </a:custGeom>
          <a:blipFill>
            <a:blip r:embed="rId8">
              <a:alphaModFix amt="52000"/>
              <a:extLst>
                <a:ext uri="{96DAC541-7B7A-43D3-8B79-37D633B846F1}">
                  <asvg:svgBlip xmlns:asvg="http://schemas.microsoft.com/office/drawing/2016/SVG/main" r:embed="rId9"/>
                </a:ext>
              </a:extLst>
            </a:blip>
            <a:stretch>
              <a:fillRect/>
            </a:stretch>
          </a:blipFill>
        </p:spPr>
        <p:txBody>
          <a:bodyPr/>
          <a:lstStyle/>
          <a:p>
            <a:endParaRPr lang="en-US"/>
          </a:p>
        </p:txBody>
      </p:sp>
      <p:sp>
        <p:nvSpPr>
          <p:cNvPr id="7" name="Freeform 7"/>
          <p:cNvSpPr/>
          <p:nvPr/>
        </p:nvSpPr>
        <p:spPr>
          <a:xfrm>
            <a:off x="-23060" y="2146326"/>
            <a:ext cx="9776660" cy="4705017"/>
          </a:xfrm>
          <a:custGeom>
            <a:avLst/>
            <a:gdLst/>
            <a:ahLst/>
            <a:cxnLst/>
            <a:rect l="l" t="t" r="r" b="b"/>
            <a:pathLst>
              <a:path w="9776660" h="4705017">
                <a:moveTo>
                  <a:pt x="0" y="0"/>
                </a:moveTo>
                <a:lnTo>
                  <a:pt x="9776660" y="0"/>
                </a:lnTo>
                <a:lnTo>
                  <a:pt x="9776660" y="4705017"/>
                </a:lnTo>
                <a:lnTo>
                  <a:pt x="0" y="4705017"/>
                </a:lnTo>
                <a:lnTo>
                  <a:pt x="0" y="0"/>
                </a:lnTo>
                <a:close/>
              </a:path>
            </a:pathLst>
          </a:custGeom>
          <a:blipFill>
            <a:blip r:embed="rId10"/>
            <a:stretch>
              <a:fillRect/>
            </a:stretch>
          </a:blipFill>
        </p:spPr>
        <p:txBody>
          <a:bodyPr/>
          <a:lstStyle/>
          <a:p>
            <a:endParaRPr lang="en-US"/>
          </a:p>
        </p:txBody>
      </p:sp>
      <p:sp>
        <p:nvSpPr>
          <p:cNvPr id="8" name="TextBox 8"/>
          <p:cNvSpPr txBox="1"/>
          <p:nvPr/>
        </p:nvSpPr>
        <p:spPr>
          <a:xfrm>
            <a:off x="181242" y="472935"/>
            <a:ext cx="5767603" cy="693871"/>
          </a:xfrm>
          <a:prstGeom prst="rect">
            <a:avLst/>
          </a:prstGeom>
        </p:spPr>
        <p:txBody>
          <a:bodyPr lIns="0" tIns="0" rIns="0" bIns="0" rtlCol="0" anchor="t">
            <a:spAutoFit/>
          </a:bodyPr>
          <a:lstStyle/>
          <a:p>
            <a:pPr algn="l">
              <a:lnSpc>
                <a:spcPts val="5307"/>
              </a:lnSpc>
            </a:pPr>
            <a:r>
              <a:rPr lang="en-US" sz="4655">
                <a:solidFill>
                  <a:srgbClr val="000000"/>
                </a:solidFill>
                <a:latin typeface="Feel Free Playful"/>
                <a:ea typeface="Feel Free Playful"/>
                <a:cs typeface="Feel Free Playful"/>
                <a:sym typeface="Feel Free Playful"/>
              </a:rPr>
              <a:t>AZURE MODEL DEPLOYMENT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876800" y="43073"/>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4" name="Freeform 4"/>
          <p:cNvSpPr/>
          <p:nvPr/>
        </p:nvSpPr>
        <p:spPr>
          <a:xfrm rot="2192788">
            <a:off x="-753583" y="5683236"/>
            <a:ext cx="5258502" cy="3483757"/>
          </a:xfrm>
          <a:custGeom>
            <a:avLst/>
            <a:gdLst/>
            <a:ahLst/>
            <a:cxnLst/>
            <a:rect l="l" t="t" r="r" b="b"/>
            <a:pathLst>
              <a:path w="5258502" h="3483757">
                <a:moveTo>
                  <a:pt x="0" y="0"/>
                </a:moveTo>
                <a:lnTo>
                  <a:pt x="5258501" y="0"/>
                </a:lnTo>
                <a:lnTo>
                  <a:pt x="5258501" y="3483758"/>
                </a:lnTo>
                <a:lnTo>
                  <a:pt x="0" y="3483758"/>
                </a:lnTo>
                <a:lnTo>
                  <a:pt x="0"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5" name="Freeform 5"/>
          <p:cNvSpPr/>
          <p:nvPr/>
        </p:nvSpPr>
        <p:spPr>
          <a:xfrm rot="10540231">
            <a:off x="7180615" y="-97869"/>
            <a:ext cx="2842144" cy="1658778"/>
          </a:xfrm>
          <a:custGeom>
            <a:avLst/>
            <a:gdLst/>
            <a:ahLst/>
            <a:cxnLst/>
            <a:rect l="l" t="t" r="r" b="b"/>
            <a:pathLst>
              <a:path w="2842144" h="1658778">
                <a:moveTo>
                  <a:pt x="0" y="0"/>
                </a:moveTo>
                <a:lnTo>
                  <a:pt x="2842144" y="0"/>
                </a:lnTo>
                <a:lnTo>
                  <a:pt x="2842144" y="1658778"/>
                </a:lnTo>
                <a:lnTo>
                  <a:pt x="0" y="1658778"/>
                </a:lnTo>
                <a:lnTo>
                  <a:pt x="0" y="0"/>
                </a:lnTo>
                <a:close/>
              </a:path>
            </a:pathLst>
          </a:custGeom>
          <a:blipFill>
            <a:blip r:embed="rId6">
              <a:alphaModFix amt="52000"/>
              <a:extLst>
                <a:ext uri="{96DAC541-7B7A-43D3-8B79-37D633B846F1}">
                  <asvg:svgBlip xmlns:asvg="http://schemas.microsoft.com/office/drawing/2016/SVG/main" r:embed="rId7"/>
                </a:ext>
              </a:extLst>
            </a:blip>
            <a:stretch>
              <a:fillRect/>
            </a:stretch>
          </a:blipFill>
        </p:spPr>
        <p:txBody>
          <a:bodyPr/>
          <a:lstStyle/>
          <a:p>
            <a:endParaRPr lang="en-US"/>
          </a:p>
        </p:txBody>
      </p:sp>
      <p:sp>
        <p:nvSpPr>
          <p:cNvPr id="6" name="Freeform 6"/>
          <p:cNvSpPr/>
          <p:nvPr/>
        </p:nvSpPr>
        <p:spPr>
          <a:xfrm rot="1005484">
            <a:off x="7172717" y="6263531"/>
            <a:ext cx="639979" cy="445658"/>
          </a:xfrm>
          <a:custGeom>
            <a:avLst/>
            <a:gdLst/>
            <a:ahLst/>
            <a:cxnLst/>
            <a:rect l="l" t="t" r="r" b="b"/>
            <a:pathLst>
              <a:path w="639979" h="445658">
                <a:moveTo>
                  <a:pt x="0" y="0"/>
                </a:moveTo>
                <a:lnTo>
                  <a:pt x="639979" y="0"/>
                </a:lnTo>
                <a:lnTo>
                  <a:pt x="639979" y="445658"/>
                </a:lnTo>
                <a:lnTo>
                  <a:pt x="0" y="445658"/>
                </a:lnTo>
                <a:lnTo>
                  <a:pt x="0" y="0"/>
                </a:lnTo>
                <a:close/>
              </a:path>
            </a:pathLst>
          </a:custGeom>
          <a:blipFill>
            <a:blip r:embed="rId8">
              <a:alphaModFix amt="52000"/>
              <a:extLst>
                <a:ext uri="{96DAC541-7B7A-43D3-8B79-37D633B846F1}">
                  <asvg:svgBlip xmlns:asvg="http://schemas.microsoft.com/office/drawing/2016/SVG/main" r:embed="rId9"/>
                </a:ext>
              </a:extLst>
            </a:blip>
            <a:stretch>
              <a:fillRect/>
            </a:stretch>
          </a:blipFill>
        </p:spPr>
        <p:txBody>
          <a:bodyPr/>
          <a:lstStyle/>
          <a:p>
            <a:endParaRPr lang="en-US"/>
          </a:p>
        </p:txBody>
      </p:sp>
      <p:sp>
        <p:nvSpPr>
          <p:cNvPr id="7" name="Freeform 7"/>
          <p:cNvSpPr/>
          <p:nvPr/>
        </p:nvSpPr>
        <p:spPr>
          <a:xfrm>
            <a:off x="482396" y="1834727"/>
            <a:ext cx="8788808" cy="5218355"/>
          </a:xfrm>
          <a:custGeom>
            <a:avLst/>
            <a:gdLst/>
            <a:ahLst/>
            <a:cxnLst/>
            <a:rect l="l" t="t" r="r" b="b"/>
            <a:pathLst>
              <a:path w="8788808" h="5218355">
                <a:moveTo>
                  <a:pt x="0" y="0"/>
                </a:moveTo>
                <a:lnTo>
                  <a:pt x="8788808" y="0"/>
                </a:lnTo>
                <a:lnTo>
                  <a:pt x="8788808" y="5218355"/>
                </a:lnTo>
                <a:lnTo>
                  <a:pt x="0" y="5218355"/>
                </a:lnTo>
                <a:lnTo>
                  <a:pt x="0" y="0"/>
                </a:lnTo>
                <a:close/>
              </a:path>
            </a:pathLst>
          </a:custGeom>
          <a:blipFill>
            <a:blip r:embed="rId10"/>
            <a:stretch>
              <a:fillRect/>
            </a:stretch>
          </a:blipFill>
        </p:spPr>
        <p:txBody>
          <a:bodyPr/>
          <a:lstStyle/>
          <a:p>
            <a:endParaRPr lang="en-US"/>
          </a:p>
        </p:txBody>
      </p:sp>
      <p:sp>
        <p:nvSpPr>
          <p:cNvPr id="9" name="TextBox 7">
            <a:extLst>
              <a:ext uri="{FF2B5EF4-FFF2-40B4-BE49-F238E27FC236}">
                <a16:creationId xmlns:a16="http://schemas.microsoft.com/office/drawing/2014/main" id="{BE242766-4F8A-6BD3-5A03-17227A53CD29}"/>
              </a:ext>
            </a:extLst>
          </p:cNvPr>
          <p:cNvSpPr txBox="1"/>
          <p:nvPr/>
        </p:nvSpPr>
        <p:spPr>
          <a:xfrm>
            <a:off x="2343437" y="259227"/>
            <a:ext cx="4457413" cy="1359346"/>
          </a:xfrm>
          <a:prstGeom prst="rect">
            <a:avLst/>
          </a:prstGeom>
        </p:spPr>
        <p:txBody>
          <a:bodyPr wrap="square" lIns="0" tIns="0" rIns="0" bIns="0" rtlCol="0" anchor="t">
            <a:spAutoFit/>
          </a:bodyPr>
          <a:lstStyle/>
          <a:p>
            <a:pPr algn="ctr">
              <a:lnSpc>
                <a:spcPts val="5307"/>
              </a:lnSpc>
            </a:pPr>
            <a:r>
              <a:rPr lang="en-US" sz="4655" dirty="0">
                <a:solidFill>
                  <a:srgbClr val="000000"/>
                </a:solidFill>
                <a:latin typeface="Feel Free Playful"/>
                <a:ea typeface="Feel Free Playful"/>
                <a:cs typeface="Feel Free Playful"/>
                <a:sym typeface="Feel Free Playful"/>
              </a:rPr>
              <a:t>MODEL DEPLOYMENT </a:t>
            </a:r>
          </a:p>
          <a:p>
            <a:pPr algn="ctr">
              <a:lnSpc>
                <a:spcPts val="5307"/>
              </a:lnSpc>
            </a:pPr>
            <a:r>
              <a:rPr lang="en-US" sz="4655" dirty="0">
                <a:solidFill>
                  <a:srgbClr val="000000"/>
                </a:solidFill>
                <a:latin typeface="Feel Free Playful"/>
                <a:ea typeface="Feel Free Playful"/>
                <a:cs typeface="Feel Free Playful"/>
                <a:sym typeface="Feel Free Playful"/>
              </a:rPr>
              <a:t>FINAL PRODUCT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876800" y="43073"/>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4" name="Freeform 4"/>
          <p:cNvSpPr/>
          <p:nvPr/>
        </p:nvSpPr>
        <p:spPr>
          <a:xfrm rot="2192788">
            <a:off x="-753583" y="5683236"/>
            <a:ext cx="5258502" cy="3483757"/>
          </a:xfrm>
          <a:custGeom>
            <a:avLst/>
            <a:gdLst/>
            <a:ahLst/>
            <a:cxnLst/>
            <a:rect l="l" t="t" r="r" b="b"/>
            <a:pathLst>
              <a:path w="5258502" h="3483757">
                <a:moveTo>
                  <a:pt x="0" y="0"/>
                </a:moveTo>
                <a:lnTo>
                  <a:pt x="5258501" y="0"/>
                </a:lnTo>
                <a:lnTo>
                  <a:pt x="5258501" y="3483758"/>
                </a:lnTo>
                <a:lnTo>
                  <a:pt x="0" y="3483758"/>
                </a:lnTo>
                <a:lnTo>
                  <a:pt x="0"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5" name="Freeform 5"/>
          <p:cNvSpPr/>
          <p:nvPr/>
        </p:nvSpPr>
        <p:spPr>
          <a:xfrm rot="1005484">
            <a:off x="7172717" y="6263531"/>
            <a:ext cx="639979" cy="445658"/>
          </a:xfrm>
          <a:custGeom>
            <a:avLst/>
            <a:gdLst/>
            <a:ahLst/>
            <a:cxnLst/>
            <a:rect l="l" t="t" r="r" b="b"/>
            <a:pathLst>
              <a:path w="639979" h="445658">
                <a:moveTo>
                  <a:pt x="0" y="0"/>
                </a:moveTo>
                <a:lnTo>
                  <a:pt x="639979" y="0"/>
                </a:lnTo>
                <a:lnTo>
                  <a:pt x="639979" y="445658"/>
                </a:lnTo>
                <a:lnTo>
                  <a:pt x="0" y="445658"/>
                </a:lnTo>
                <a:lnTo>
                  <a:pt x="0" y="0"/>
                </a:lnTo>
                <a:close/>
              </a:path>
            </a:pathLst>
          </a:custGeom>
          <a:blipFill>
            <a:blip r:embed="rId6">
              <a:alphaModFix amt="52000"/>
              <a:extLst>
                <a:ext uri="{96DAC541-7B7A-43D3-8B79-37D633B846F1}">
                  <asvg:svgBlip xmlns:asvg="http://schemas.microsoft.com/office/drawing/2016/SVG/main" r:embed="rId7"/>
                </a:ext>
              </a:extLst>
            </a:blip>
            <a:stretch>
              <a:fillRect/>
            </a:stretch>
          </a:blipFill>
        </p:spPr>
        <p:txBody>
          <a:bodyPr/>
          <a:lstStyle/>
          <a:p>
            <a:endParaRPr lang="en-US"/>
          </a:p>
        </p:txBody>
      </p:sp>
      <p:sp>
        <p:nvSpPr>
          <p:cNvPr id="6" name="Freeform 6"/>
          <p:cNvSpPr/>
          <p:nvPr/>
        </p:nvSpPr>
        <p:spPr>
          <a:xfrm>
            <a:off x="641359" y="1371756"/>
            <a:ext cx="8086318" cy="5943444"/>
          </a:xfrm>
          <a:custGeom>
            <a:avLst/>
            <a:gdLst/>
            <a:ahLst/>
            <a:cxnLst/>
            <a:rect l="l" t="t" r="r" b="b"/>
            <a:pathLst>
              <a:path w="8086318" h="5943444">
                <a:moveTo>
                  <a:pt x="0" y="0"/>
                </a:moveTo>
                <a:lnTo>
                  <a:pt x="8086318" y="0"/>
                </a:lnTo>
                <a:lnTo>
                  <a:pt x="8086318" y="5943444"/>
                </a:lnTo>
                <a:lnTo>
                  <a:pt x="0" y="5943444"/>
                </a:lnTo>
                <a:lnTo>
                  <a:pt x="0" y="0"/>
                </a:lnTo>
                <a:close/>
              </a:path>
            </a:pathLst>
          </a:custGeom>
          <a:blipFill>
            <a:blip r:embed="rId8"/>
            <a:stretch>
              <a:fillRect/>
            </a:stretch>
          </a:blipFill>
        </p:spPr>
        <p:txBody>
          <a:bodyPr/>
          <a:lstStyle/>
          <a:p>
            <a:endParaRPr lang="en-US"/>
          </a:p>
        </p:txBody>
      </p:sp>
      <p:sp>
        <p:nvSpPr>
          <p:cNvPr id="7" name="TextBox 7"/>
          <p:cNvSpPr txBox="1"/>
          <p:nvPr/>
        </p:nvSpPr>
        <p:spPr>
          <a:xfrm>
            <a:off x="76631" y="367578"/>
            <a:ext cx="7752434" cy="679673"/>
          </a:xfrm>
          <a:prstGeom prst="rect">
            <a:avLst/>
          </a:prstGeom>
        </p:spPr>
        <p:txBody>
          <a:bodyPr wrap="square" lIns="0" tIns="0" rIns="0" bIns="0" rtlCol="0" anchor="t">
            <a:spAutoFit/>
          </a:bodyPr>
          <a:lstStyle/>
          <a:p>
            <a:pPr algn="l">
              <a:lnSpc>
                <a:spcPts val="5307"/>
              </a:lnSpc>
            </a:pPr>
            <a:r>
              <a:rPr lang="en-US" sz="4655" dirty="0">
                <a:solidFill>
                  <a:srgbClr val="000000"/>
                </a:solidFill>
                <a:latin typeface="Feel Free Playful"/>
                <a:ea typeface="Feel Free Playful"/>
                <a:cs typeface="Feel Free Playful"/>
                <a:sym typeface="Feel Free Playful"/>
              </a:rPr>
              <a:t>MODEL DEPLOYMENT FINAL PRODUCT</a:t>
            </a:r>
          </a:p>
        </p:txBody>
      </p:sp>
      <p:sp>
        <p:nvSpPr>
          <p:cNvPr id="8" name="Freeform 8"/>
          <p:cNvSpPr/>
          <p:nvPr/>
        </p:nvSpPr>
        <p:spPr>
          <a:xfrm>
            <a:off x="7752434" y="45861"/>
            <a:ext cx="2167756" cy="2340358"/>
          </a:xfrm>
          <a:custGeom>
            <a:avLst/>
            <a:gdLst/>
            <a:ahLst/>
            <a:cxnLst/>
            <a:rect l="l" t="t" r="r" b="b"/>
            <a:pathLst>
              <a:path w="2167756" h="2340358">
                <a:moveTo>
                  <a:pt x="0" y="0"/>
                </a:moveTo>
                <a:lnTo>
                  <a:pt x="2167756" y="0"/>
                </a:lnTo>
                <a:lnTo>
                  <a:pt x="2167756" y="2340358"/>
                </a:lnTo>
                <a:lnTo>
                  <a:pt x="0" y="2340358"/>
                </a:lnTo>
                <a:lnTo>
                  <a:pt x="0" y="0"/>
                </a:lnTo>
                <a:close/>
              </a:path>
            </a:pathLst>
          </a:custGeom>
          <a:blipFill>
            <a:blip r:embed="rId9"/>
            <a:stretch>
              <a:fillRect/>
            </a:stretch>
          </a:blipFill>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876800" y="43073"/>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4" name="Freeform 4"/>
          <p:cNvSpPr/>
          <p:nvPr/>
        </p:nvSpPr>
        <p:spPr>
          <a:xfrm flipH="1">
            <a:off x="456873" y="643331"/>
            <a:ext cx="1935289" cy="2138441"/>
          </a:xfrm>
          <a:custGeom>
            <a:avLst/>
            <a:gdLst/>
            <a:ahLst/>
            <a:cxnLst/>
            <a:rect l="l" t="t" r="r" b="b"/>
            <a:pathLst>
              <a:path w="1935289" h="2138441">
                <a:moveTo>
                  <a:pt x="1935289" y="0"/>
                </a:moveTo>
                <a:lnTo>
                  <a:pt x="0" y="0"/>
                </a:lnTo>
                <a:lnTo>
                  <a:pt x="0" y="2138441"/>
                </a:lnTo>
                <a:lnTo>
                  <a:pt x="1935289" y="2138441"/>
                </a:lnTo>
                <a:lnTo>
                  <a:pt x="1935289" y="0"/>
                </a:lnTo>
                <a:close/>
              </a:path>
            </a:pathLst>
          </a:custGeom>
          <a:blipFill>
            <a:blip r:embed="rId4"/>
            <a:stretch>
              <a:fillRect/>
            </a:stretch>
          </a:blipFill>
        </p:spPr>
        <p:txBody>
          <a:bodyPr/>
          <a:lstStyle/>
          <a:p>
            <a:endParaRPr lang="en-US"/>
          </a:p>
        </p:txBody>
      </p:sp>
      <p:sp>
        <p:nvSpPr>
          <p:cNvPr id="5" name="Freeform 5"/>
          <p:cNvSpPr/>
          <p:nvPr/>
        </p:nvSpPr>
        <p:spPr>
          <a:xfrm>
            <a:off x="8168096" y="5199189"/>
            <a:ext cx="1640585" cy="1845947"/>
          </a:xfrm>
          <a:custGeom>
            <a:avLst/>
            <a:gdLst/>
            <a:ahLst/>
            <a:cxnLst/>
            <a:rect l="l" t="t" r="r" b="b"/>
            <a:pathLst>
              <a:path w="1640585" h="1845947">
                <a:moveTo>
                  <a:pt x="0" y="0"/>
                </a:moveTo>
                <a:lnTo>
                  <a:pt x="1640585" y="0"/>
                </a:lnTo>
                <a:lnTo>
                  <a:pt x="1640585" y="1845947"/>
                </a:lnTo>
                <a:lnTo>
                  <a:pt x="0" y="1845947"/>
                </a:lnTo>
                <a:lnTo>
                  <a:pt x="0" y="0"/>
                </a:lnTo>
                <a:close/>
              </a:path>
            </a:pathLst>
          </a:custGeom>
          <a:blipFill>
            <a:blip r:embed="rId5"/>
            <a:stretch>
              <a:fillRect/>
            </a:stretch>
          </a:blipFill>
        </p:spPr>
        <p:txBody>
          <a:bodyPr/>
          <a:lstStyle/>
          <a:p>
            <a:endParaRPr lang="en-US"/>
          </a:p>
        </p:txBody>
      </p:sp>
      <p:sp>
        <p:nvSpPr>
          <p:cNvPr id="6" name="Freeform 6"/>
          <p:cNvSpPr/>
          <p:nvPr/>
        </p:nvSpPr>
        <p:spPr>
          <a:xfrm>
            <a:off x="189866" y="5661130"/>
            <a:ext cx="1586366" cy="1028126"/>
          </a:xfrm>
          <a:custGeom>
            <a:avLst/>
            <a:gdLst/>
            <a:ahLst/>
            <a:cxnLst/>
            <a:rect l="l" t="t" r="r" b="b"/>
            <a:pathLst>
              <a:path w="1586366" h="1028126">
                <a:moveTo>
                  <a:pt x="0" y="0"/>
                </a:moveTo>
                <a:lnTo>
                  <a:pt x="1586366" y="0"/>
                </a:lnTo>
                <a:lnTo>
                  <a:pt x="1586366" y="1028126"/>
                </a:lnTo>
                <a:lnTo>
                  <a:pt x="0" y="1028126"/>
                </a:lnTo>
                <a:lnTo>
                  <a:pt x="0" y="0"/>
                </a:lnTo>
                <a:close/>
              </a:path>
            </a:pathLst>
          </a:custGeom>
          <a:blipFill>
            <a:blip r:embed="rId6">
              <a:alphaModFix amt="52000"/>
              <a:extLst>
                <a:ext uri="{96DAC541-7B7A-43D3-8B79-37D633B846F1}">
                  <asvg:svgBlip xmlns:asvg="http://schemas.microsoft.com/office/drawing/2016/SVG/main" r:embed="rId7"/>
                </a:ext>
              </a:extLst>
            </a:blip>
            <a:stretch>
              <a:fillRect/>
            </a:stretch>
          </a:blipFill>
        </p:spPr>
        <p:txBody>
          <a:bodyPr/>
          <a:lstStyle/>
          <a:p>
            <a:endParaRPr lang="en-US"/>
          </a:p>
        </p:txBody>
      </p:sp>
      <p:sp>
        <p:nvSpPr>
          <p:cNvPr id="7" name="Freeform 7"/>
          <p:cNvSpPr/>
          <p:nvPr/>
        </p:nvSpPr>
        <p:spPr>
          <a:xfrm rot="931523">
            <a:off x="8924189" y="1351163"/>
            <a:ext cx="449718" cy="1005638"/>
          </a:xfrm>
          <a:custGeom>
            <a:avLst/>
            <a:gdLst/>
            <a:ahLst/>
            <a:cxnLst/>
            <a:rect l="l" t="t" r="r" b="b"/>
            <a:pathLst>
              <a:path w="449718" h="1005638">
                <a:moveTo>
                  <a:pt x="0" y="0"/>
                </a:moveTo>
                <a:lnTo>
                  <a:pt x="449719" y="0"/>
                </a:lnTo>
                <a:lnTo>
                  <a:pt x="449719" y="1005638"/>
                </a:lnTo>
                <a:lnTo>
                  <a:pt x="0" y="1005638"/>
                </a:lnTo>
                <a:lnTo>
                  <a:pt x="0" y="0"/>
                </a:lnTo>
                <a:close/>
              </a:path>
            </a:pathLst>
          </a:custGeom>
          <a:blipFill>
            <a:blip r:embed="rId8">
              <a:alphaModFix amt="52000"/>
              <a:extLst>
                <a:ext uri="{96DAC541-7B7A-43D3-8B79-37D633B846F1}">
                  <asvg:svgBlip xmlns:asvg="http://schemas.microsoft.com/office/drawing/2016/SVG/main" r:embed="rId9"/>
                </a:ext>
              </a:extLst>
            </a:blip>
            <a:stretch>
              <a:fillRect/>
            </a:stretch>
          </a:blipFill>
        </p:spPr>
        <p:txBody>
          <a:bodyPr/>
          <a:lstStyle/>
          <a:p>
            <a:endParaRPr lang="en-US"/>
          </a:p>
        </p:txBody>
      </p:sp>
      <p:sp>
        <p:nvSpPr>
          <p:cNvPr id="8" name="Freeform 8"/>
          <p:cNvSpPr/>
          <p:nvPr/>
        </p:nvSpPr>
        <p:spPr>
          <a:xfrm>
            <a:off x="2142890" y="2941566"/>
            <a:ext cx="5771048" cy="4072126"/>
          </a:xfrm>
          <a:custGeom>
            <a:avLst/>
            <a:gdLst/>
            <a:ahLst/>
            <a:cxnLst/>
            <a:rect l="l" t="t" r="r" b="b"/>
            <a:pathLst>
              <a:path w="5771048" h="4072126">
                <a:moveTo>
                  <a:pt x="0" y="0"/>
                </a:moveTo>
                <a:lnTo>
                  <a:pt x="5771048" y="0"/>
                </a:lnTo>
                <a:lnTo>
                  <a:pt x="5771048" y="4072125"/>
                </a:lnTo>
                <a:lnTo>
                  <a:pt x="0" y="4072125"/>
                </a:lnTo>
                <a:lnTo>
                  <a:pt x="0" y="0"/>
                </a:lnTo>
                <a:close/>
              </a:path>
            </a:pathLst>
          </a:custGeom>
          <a:blipFill>
            <a:blip r:embed="rId10"/>
            <a:stretch>
              <a:fillRect/>
            </a:stretch>
          </a:blipFill>
        </p:spPr>
        <p:txBody>
          <a:bodyPr/>
          <a:lstStyle/>
          <a:p>
            <a:endParaRPr lang="en-US"/>
          </a:p>
        </p:txBody>
      </p:sp>
      <p:sp>
        <p:nvSpPr>
          <p:cNvPr id="9" name="TextBox 9"/>
          <p:cNvSpPr txBox="1"/>
          <p:nvPr/>
        </p:nvSpPr>
        <p:spPr>
          <a:xfrm>
            <a:off x="2487412" y="886204"/>
            <a:ext cx="3436818" cy="692734"/>
          </a:xfrm>
          <a:prstGeom prst="rect">
            <a:avLst/>
          </a:prstGeom>
        </p:spPr>
        <p:txBody>
          <a:bodyPr lIns="0" tIns="0" rIns="0" bIns="0" rtlCol="0" anchor="t">
            <a:spAutoFit/>
          </a:bodyPr>
          <a:lstStyle/>
          <a:p>
            <a:pPr algn="l">
              <a:lnSpc>
                <a:spcPts val="5312"/>
              </a:lnSpc>
            </a:pPr>
            <a:r>
              <a:rPr lang="en-US" sz="4659">
                <a:solidFill>
                  <a:srgbClr val="000000"/>
                </a:solidFill>
                <a:latin typeface="Feel Free Playful"/>
                <a:ea typeface="Feel Free Playful"/>
                <a:cs typeface="Feel Free Playful"/>
                <a:sym typeface="Feel Free Playful"/>
              </a:rPr>
              <a:t>FUTURE PLANS:</a:t>
            </a:r>
          </a:p>
        </p:txBody>
      </p:sp>
      <p:sp>
        <p:nvSpPr>
          <p:cNvPr id="10" name="TextBox 10"/>
          <p:cNvSpPr txBox="1"/>
          <p:nvPr/>
        </p:nvSpPr>
        <p:spPr>
          <a:xfrm>
            <a:off x="2142890" y="1825407"/>
            <a:ext cx="6654917" cy="447675"/>
          </a:xfrm>
          <a:prstGeom prst="rect">
            <a:avLst/>
          </a:prstGeom>
        </p:spPr>
        <p:txBody>
          <a:bodyPr lIns="0" tIns="0" rIns="0" bIns="0" rtlCol="0" anchor="t">
            <a:spAutoFit/>
          </a:bodyPr>
          <a:lstStyle/>
          <a:p>
            <a:pPr marL="596652" lvl="1" indent="-298326" algn="l">
              <a:lnSpc>
                <a:spcPts val="3316"/>
              </a:lnSpc>
              <a:buFont typeface="Arial"/>
              <a:buChar char="•"/>
            </a:pPr>
            <a:r>
              <a:rPr lang="en-US" sz="2763">
                <a:solidFill>
                  <a:srgbClr val="040606"/>
                </a:solidFill>
                <a:latin typeface="Poppins"/>
                <a:ea typeface="Poppins"/>
                <a:cs typeface="Poppins"/>
                <a:sym typeface="Poppins"/>
              </a:rPr>
              <a:t>Find the average tumor volume</a:t>
            </a:r>
          </a:p>
        </p:txBody>
      </p:sp>
      <p:sp>
        <p:nvSpPr>
          <p:cNvPr id="11" name="TextBox 11"/>
          <p:cNvSpPr txBox="1"/>
          <p:nvPr/>
        </p:nvSpPr>
        <p:spPr>
          <a:xfrm>
            <a:off x="2142890" y="2370066"/>
            <a:ext cx="7693123" cy="447675"/>
          </a:xfrm>
          <a:prstGeom prst="rect">
            <a:avLst/>
          </a:prstGeom>
        </p:spPr>
        <p:txBody>
          <a:bodyPr lIns="0" tIns="0" rIns="0" bIns="0" rtlCol="0" anchor="t">
            <a:spAutoFit/>
          </a:bodyPr>
          <a:lstStyle/>
          <a:p>
            <a:pPr marL="596652" lvl="1" indent="-298326" algn="l">
              <a:lnSpc>
                <a:spcPts val="3316"/>
              </a:lnSpc>
              <a:spcBef>
                <a:spcPct val="0"/>
              </a:spcBef>
              <a:buFont typeface="Arial"/>
              <a:buChar char="•"/>
            </a:pPr>
            <a:r>
              <a:rPr lang="en-US" sz="2763">
                <a:solidFill>
                  <a:srgbClr val="020203"/>
                </a:solidFill>
                <a:latin typeface="Poppins"/>
                <a:ea typeface="Poppins"/>
                <a:cs typeface="Poppins"/>
                <a:sym typeface="Poppins"/>
              </a:rPr>
              <a:t>Finding common tumor locations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876800" y="43073"/>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grpSp>
        <p:nvGrpSpPr>
          <p:cNvPr id="4" name="Group 4"/>
          <p:cNvGrpSpPr/>
          <p:nvPr/>
        </p:nvGrpSpPr>
        <p:grpSpPr>
          <a:xfrm>
            <a:off x="2111930" y="3211104"/>
            <a:ext cx="5529740" cy="701850"/>
            <a:chOff x="0" y="0"/>
            <a:chExt cx="2048052" cy="259945"/>
          </a:xfrm>
        </p:grpSpPr>
        <p:sp>
          <p:nvSpPr>
            <p:cNvPr id="5" name="Freeform 5"/>
            <p:cNvSpPr/>
            <p:nvPr/>
          </p:nvSpPr>
          <p:spPr>
            <a:xfrm>
              <a:off x="0" y="0"/>
              <a:ext cx="2048052" cy="259945"/>
            </a:xfrm>
            <a:custGeom>
              <a:avLst/>
              <a:gdLst/>
              <a:ahLst/>
              <a:cxnLst/>
              <a:rect l="l" t="t" r="r" b="b"/>
              <a:pathLst>
                <a:path w="2048052" h="259945">
                  <a:moveTo>
                    <a:pt x="1024026" y="0"/>
                  </a:moveTo>
                  <a:cubicBezTo>
                    <a:pt x="458472" y="0"/>
                    <a:pt x="0" y="58191"/>
                    <a:pt x="0" y="129972"/>
                  </a:cubicBezTo>
                  <a:cubicBezTo>
                    <a:pt x="0" y="201754"/>
                    <a:pt x="458472" y="259945"/>
                    <a:pt x="1024026" y="259945"/>
                  </a:cubicBezTo>
                  <a:cubicBezTo>
                    <a:pt x="1589580" y="259945"/>
                    <a:pt x="2048052" y="201754"/>
                    <a:pt x="2048052" y="129972"/>
                  </a:cubicBezTo>
                  <a:cubicBezTo>
                    <a:pt x="2048052" y="58191"/>
                    <a:pt x="1589580" y="0"/>
                    <a:pt x="1024026" y="0"/>
                  </a:cubicBezTo>
                  <a:close/>
                </a:path>
              </a:pathLst>
            </a:custGeom>
            <a:solidFill>
              <a:srgbClr val="372A28">
                <a:alpha val="60000"/>
              </a:srgbClr>
            </a:solidFill>
          </p:spPr>
          <p:txBody>
            <a:bodyPr/>
            <a:lstStyle/>
            <a:p>
              <a:endParaRPr lang="en-US"/>
            </a:p>
          </p:txBody>
        </p:sp>
        <p:sp>
          <p:nvSpPr>
            <p:cNvPr id="6" name="TextBox 6"/>
            <p:cNvSpPr txBox="1"/>
            <p:nvPr/>
          </p:nvSpPr>
          <p:spPr>
            <a:xfrm>
              <a:off x="192005" y="-23255"/>
              <a:ext cx="1664042" cy="258830"/>
            </a:xfrm>
            <a:prstGeom prst="rect">
              <a:avLst/>
            </a:prstGeom>
          </p:spPr>
          <p:txBody>
            <a:bodyPr lIns="50800" tIns="50800" rIns="50800" bIns="50800" rtlCol="0" anchor="ctr"/>
            <a:lstStyle/>
            <a:p>
              <a:pPr algn="ctr">
                <a:lnSpc>
                  <a:spcPts val="1960"/>
                </a:lnSpc>
              </a:pPr>
              <a:endParaRPr/>
            </a:p>
          </p:txBody>
        </p:sp>
      </p:grpSp>
      <p:sp>
        <p:nvSpPr>
          <p:cNvPr id="7" name="Freeform 7"/>
          <p:cNvSpPr/>
          <p:nvPr/>
        </p:nvSpPr>
        <p:spPr>
          <a:xfrm>
            <a:off x="2441928" y="643574"/>
            <a:ext cx="2942484" cy="2909381"/>
          </a:xfrm>
          <a:custGeom>
            <a:avLst/>
            <a:gdLst/>
            <a:ahLst/>
            <a:cxnLst/>
            <a:rect l="l" t="t" r="r" b="b"/>
            <a:pathLst>
              <a:path w="2942484" h="2909381">
                <a:moveTo>
                  <a:pt x="0" y="0"/>
                </a:moveTo>
                <a:lnTo>
                  <a:pt x="2942484" y="0"/>
                </a:lnTo>
                <a:lnTo>
                  <a:pt x="2942484" y="2909381"/>
                </a:lnTo>
                <a:lnTo>
                  <a:pt x="0" y="2909381"/>
                </a:lnTo>
                <a:lnTo>
                  <a:pt x="0" y="0"/>
                </a:lnTo>
                <a:close/>
              </a:path>
            </a:pathLst>
          </a:custGeom>
          <a:blipFill>
            <a:blip r:embed="rId4"/>
            <a:stretch>
              <a:fillRect/>
            </a:stretch>
          </a:blipFill>
        </p:spPr>
        <p:txBody>
          <a:bodyPr/>
          <a:lstStyle/>
          <a:p>
            <a:endParaRPr lang="en-US"/>
          </a:p>
        </p:txBody>
      </p:sp>
      <p:sp>
        <p:nvSpPr>
          <p:cNvPr id="8" name="Freeform 8"/>
          <p:cNvSpPr/>
          <p:nvPr/>
        </p:nvSpPr>
        <p:spPr>
          <a:xfrm>
            <a:off x="5223884" y="1179699"/>
            <a:ext cx="2257258" cy="2382330"/>
          </a:xfrm>
          <a:custGeom>
            <a:avLst/>
            <a:gdLst/>
            <a:ahLst/>
            <a:cxnLst/>
            <a:rect l="l" t="t" r="r" b="b"/>
            <a:pathLst>
              <a:path w="2257258" h="2382330">
                <a:moveTo>
                  <a:pt x="0" y="0"/>
                </a:moveTo>
                <a:lnTo>
                  <a:pt x="2257258" y="0"/>
                </a:lnTo>
                <a:lnTo>
                  <a:pt x="2257258" y="2382331"/>
                </a:lnTo>
                <a:lnTo>
                  <a:pt x="0" y="2382331"/>
                </a:lnTo>
                <a:lnTo>
                  <a:pt x="0" y="0"/>
                </a:lnTo>
                <a:close/>
              </a:path>
            </a:pathLst>
          </a:custGeom>
          <a:blipFill>
            <a:blip r:embed="rId5"/>
            <a:stretch>
              <a:fillRect/>
            </a:stretch>
          </a:blipFill>
        </p:spPr>
        <p:txBody>
          <a:bodyPr/>
          <a:lstStyle/>
          <a:p>
            <a:endParaRPr lang="en-US"/>
          </a:p>
        </p:txBody>
      </p:sp>
      <p:sp>
        <p:nvSpPr>
          <p:cNvPr id="9" name="TextBox 9"/>
          <p:cNvSpPr txBox="1"/>
          <p:nvPr/>
        </p:nvSpPr>
        <p:spPr>
          <a:xfrm>
            <a:off x="2403696" y="4093930"/>
            <a:ext cx="4946209" cy="1315321"/>
          </a:xfrm>
          <a:prstGeom prst="rect">
            <a:avLst/>
          </a:prstGeom>
        </p:spPr>
        <p:txBody>
          <a:bodyPr lIns="0" tIns="0" rIns="0" bIns="0" rtlCol="0" anchor="t">
            <a:spAutoFit/>
          </a:bodyPr>
          <a:lstStyle/>
          <a:p>
            <a:pPr algn="ctr">
              <a:lnSpc>
                <a:spcPts val="10116"/>
              </a:lnSpc>
            </a:pPr>
            <a:r>
              <a:rPr lang="en-US" sz="8874">
                <a:solidFill>
                  <a:srgbClr val="000000"/>
                </a:solidFill>
                <a:latin typeface="Feel Free Playful"/>
                <a:ea typeface="Feel Free Playful"/>
                <a:cs typeface="Feel Free Playful"/>
                <a:sym typeface="Feel Free Playful"/>
              </a:rPr>
              <a:t>THANK YOU</a:t>
            </a:r>
          </a:p>
        </p:txBody>
      </p:sp>
      <p:sp>
        <p:nvSpPr>
          <p:cNvPr id="10" name="TextBox 10"/>
          <p:cNvSpPr txBox="1"/>
          <p:nvPr/>
        </p:nvSpPr>
        <p:spPr>
          <a:xfrm>
            <a:off x="2047844" y="5404550"/>
            <a:ext cx="5657913" cy="790489"/>
          </a:xfrm>
          <a:prstGeom prst="rect">
            <a:avLst/>
          </a:prstGeom>
        </p:spPr>
        <p:txBody>
          <a:bodyPr lIns="0" tIns="0" rIns="0" bIns="0" rtlCol="0" anchor="t">
            <a:spAutoFit/>
          </a:bodyPr>
          <a:lstStyle/>
          <a:p>
            <a:pPr algn="ctr">
              <a:lnSpc>
                <a:spcPts val="3146"/>
              </a:lnSpc>
            </a:pPr>
            <a:r>
              <a:rPr lang="en-US" sz="2247">
                <a:solidFill>
                  <a:srgbClr val="545454"/>
                </a:solidFill>
                <a:latin typeface="Poppins"/>
                <a:ea typeface="Poppins"/>
                <a:cs typeface="Poppins"/>
                <a:sym typeface="Poppins"/>
              </a:rPr>
              <a:t>I hope you can get useful knowledge from this presentation. Good luck !</a:t>
            </a:r>
          </a:p>
        </p:txBody>
      </p:sp>
      <p:sp>
        <p:nvSpPr>
          <p:cNvPr id="11" name="Freeform 11"/>
          <p:cNvSpPr/>
          <p:nvPr/>
        </p:nvSpPr>
        <p:spPr>
          <a:xfrm rot="-7354722" flipV="1">
            <a:off x="7147409" y="1915721"/>
            <a:ext cx="5258502" cy="3483757"/>
          </a:xfrm>
          <a:custGeom>
            <a:avLst/>
            <a:gdLst/>
            <a:ahLst/>
            <a:cxnLst/>
            <a:rect l="l" t="t" r="r" b="b"/>
            <a:pathLst>
              <a:path w="5258502" h="3483757">
                <a:moveTo>
                  <a:pt x="0" y="3483758"/>
                </a:moveTo>
                <a:lnTo>
                  <a:pt x="5258501" y="3483758"/>
                </a:lnTo>
                <a:lnTo>
                  <a:pt x="5258501" y="0"/>
                </a:lnTo>
                <a:lnTo>
                  <a:pt x="0" y="0"/>
                </a:lnTo>
                <a:lnTo>
                  <a:pt x="0" y="3483758"/>
                </a:lnTo>
                <a:close/>
              </a:path>
            </a:pathLst>
          </a:custGeom>
          <a:blipFill>
            <a:blip r:embed="rId6">
              <a:alphaModFix amt="50000"/>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12" name="Group 12"/>
          <p:cNvGrpSpPr/>
          <p:nvPr/>
        </p:nvGrpSpPr>
        <p:grpSpPr>
          <a:xfrm rot="-5400000">
            <a:off x="-2487975" y="3236335"/>
            <a:ext cx="6164334" cy="1154704"/>
            <a:chOff x="0" y="0"/>
            <a:chExt cx="2174613" cy="407349"/>
          </a:xfrm>
        </p:grpSpPr>
        <p:sp>
          <p:nvSpPr>
            <p:cNvPr id="13" name="Freeform 13"/>
            <p:cNvSpPr/>
            <p:nvPr/>
          </p:nvSpPr>
          <p:spPr>
            <a:xfrm>
              <a:off x="0" y="0"/>
              <a:ext cx="2174613" cy="407349"/>
            </a:xfrm>
            <a:custGeom>
              <a:avLst/>
              <a:gdLst/>
              <a:ahLst/>
              <a:cxnLst/>
              <a:rect l="l" t="t" r="r" b="b"/>
              <a:pathLst>
                <a:path w="2174613" h="407349">
                  <a:moveTo>
                    <a:pt x="0" y="0"/>
                  </a:moveTo>
                  <a:lnTo>
                    <a:pt x="2174613" y="0"/>
                  </a:lnTo>
                  <a:lnTo>
                    <a:pt x="2174613" y="407349"/>
                  </a:lnTo>
                  <a:lnTo>
                    <a:pt x="0" y="407349"/>
                  </a:lnTo>
                  <a:close/>
                </a:path>
              </a:pathLst>
            </a:custGeom>
            <a:solidFill>
              <a:srgbClr val="96B4DB"/>
            </a:solidFill>
          </p:spPr>
          <p:txBody>
            <a:bodyPr/>
            <a:lstStyle/>
            <a:p>
              <a:endParaRPr lang="en-US"/>
            </a:p>
          </p:txBody>
        </p:sp>
        <p:sp>
          <p:nvSpPr>
            <p:cNvPr id="14" name="TextBox 14"/>
            <p:cNvSpPr txBox="1"/>
            <p:nvPr/>
          </p:nvSpPr>
          <p:spPr>
            <a:xfrm>
              <a:off x="0" y="-28575"/>
              <a:ext cx="2174613" cy="435924"/>
            </a:xfrm>
            <a:prstGeom prst="rect">
              <a:avLst/>
            </a:prstGeom>
          </p:spPr>
          <p:txBody>
            <a:bodyPr lIns="50800" tIns="50800" rIns="50800" bIns="50800" rtlCol="0" anchor="ctr"/>
            <a:lstStyle/>
            <a:p>
              <a:pPr algn="ctr">
                <a:lnSpc>
                  <a:spcPts val="1960"/>
                </a:lnSpc>
                <a:spcBef>
                  <a:spcPct val="0"/>
                </a:spcBef>
              </a:pPr>
              <a:endParaRPr/>
            </a:p>
          </p:txBody>
        </p:sp>
      </p:grpSp>
      <p:sp>
        <p:nvSpPr>
          <p:cNvPr id="15" name="Freeform 15"/>
          <p:cNvSpPr/>
          <p:nvPr/>
        </p:nvSpPr>
        <p:spPr>
          <a:xfrm rot="1005484">
            <a:off x="8572170" y="5805528"/>
            <a:ext cx="639979" cy="445658"/>
          </a:xfrm>
          <a:custGeom>
            <a:avLst/>
            <a:gdLst/>
            <a:ahLst/>
            <a:cxnLst/>
            <a:rect l="l" t="t" r="r" b="b"/>
            <a:pathLst>
              <a:path w="639979" h="445658">
                <a:moveTo>
                  <a:pt x="0" y="0"/>
                </a:moveTo>
                <a:lnTo>
                  <a:pt x="639979" y="0"/>
                </a:lnTo>
                <a:lnTo>
                  <a:pt x="639979" y="445659"/>
                </a:lnTo>
                <a:lnTo>
                  <a:pt x="0" y="445659"/>
                </a:lnTo>
                <a:lnTo>
                  <a:pt x="0" y="0"/>
                </a:lnTo>
                <a:close/>
              </a:path>
            </a:pathLst>
          </a:custGeom>
          <a:blipFill>
            <a:blip r:embed="rId8">
              <a:alphaModFix amt="52000"/>
              <a:extLst>
                <a:ext uri="{96DAC541-7B7A-43D3-8B79-37D633B846F1}">
                  <asvg:svgBlip xmlns:asvg="http://schemas.microsoft.com/office/drawing/2016/SVG/main" r:embed="rId9"/>
                </a:ext>
              </a:extLst>
            </a:blip>
            <a:stretch>
              <a:fillRect/>
            </a:stretch>
          </a:blipFill>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876800" y="43073"/>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grpSp>
        <p:nvGrpSpPr>
          <p:cNvPr id="4" name="Group 4"/>
          <p:cNvGrpSpPr/>
          <p:nvPr/>
        </p:nvGrpSpPr>
        <p:grpSpPr>
          <a:xfrm>
            <a:off x="5910847" y="6170475"/>
            <a:ext cx="2194560" cy="826410"/>
            <a:chOff x="0" y="0"/>
            <a:chExt cx="812800" cy="306078"/>
          </a:xfrm>
        </p:grpSpPr>
        <p:sp>
          <p:nvSpPr>
            <p:cNvPr id="5" name="Freeform 5"/>
            <p:cNvSpPr/>
            <p:nvPr/>
          </p:nvSpPr>
          <p:spPr>
            <a:xfrm>
              <a:off x="0" y="0"/>
              <a:ext cx="812800" cy="306078"/>
            </a:xfrm>
            <a:custGeom>
              <a:avLst/>
              <a:gdLst/>
              <a:ahLst/>
              <a:cxnLst/>
              <a:rect l="l" t="t" r="r" b="b"/>
              <a:pathLst>
                <a:path w="812800" h="306078">
                  <a:moveTo>
                    <a:pt x="406400" y="0"/>
                  </a:moveTo>
                  <a:cubicBezTo>
                    <a:pt x="181951" y="0"/>
                    <a:pt x="0" y="68518"/>
                    <a:pt x="0" y="153039"/>
                  </a:cubicBezTo>
                  <a:cubicBezTo>
                    <a:pt x="0" y="237560"/>
                    <a:pt x="181951" y="306078"/>
                    <a:pt x="406400" y="306078"/>
                  </a:cubicBezTo>
                  <a:cubicBezTo>
                    <a:pt x="630849" y="306078"/>
                    <a:pt x="812800" y="237560"/>
                    <a:pt x="812800" y="153039"/>
                  </a:cubicBezTo>
                  <a:cubicBezTo>
                    <a:pt x="812800" y="68518"/>
                    <a:pt x="630849" y="0"/>
                    <a:pt x="406400" y="0"/>
                  </a:cubicBezTo>
                  <a:close/>
                </a:path>
              </a:pathLst>
            </a:custGeom>
            <a:solidFill>
              <a:srgbClr val="372A28">
                <a:alpha val="60000"/>
              </a:srgbClr>
            </a:solidFill>
          </p:spPr>
          <p:txBody>
            <a:bodyPr/>
            <a:lstStyle/>
            <a:p>
              <a:endParaRPr lang="en-US"/>
            </a:p>
          </p:txBody>
        </p:sp>
        <p:sp>
          <p:nvSpPr>
            <p:cNvPr id="6" name="TextBox 6"/>
            <p:cNvSpPr txBox="1"/>
            <p:nvPr/>
          </p:nvSpPr>
          <p:spPr>
            <a:xfrm>
              <a:off x="76200" y="-18930"/>
              <a:ext cx="660400" cy="296313"/>
            </a:xfrm>
            <a:prstGeom prst="rect">
              <a:avLst/>
            </a:prstGeom>
          </p:spPr>
          <p:txBody>
            <a:bodyPr lIns="50800" tIns="50800" rIns="50800" bIns="50800" rtlCol="0" anchor="ctr"/>
            <a:lstStyle/>
            <a:p>
              <a:pPr algn="ctr">
                <a:lnSpc>
                  <a:spcPts val="1960"/>
                </a:lnSpc>
              </a:pPr>
              <a:endParaRPr/>
            </a:p>
          </p:txBody>
        </p:sp>
      </p:grpSp>
      <p:sp>
        <p:nvSpPr>
          <p:cNvPr id="7" name="Freeform 7"/>
          <p:cNvSpPr/>
          <p:nvPr/>
        </p:nvSpPr>
        <p:spPr>
          <a:xfrm>
            <a:off x="5205403" y="4255465"/>
            <a:ext cx="3661023" cy="2411699"/>
          </a:xfrm>
          <a:custGeom>
            <a:avLst/>
            <a:gdLst/>
            <a:ahLst/>
            <a:cxnLst/>
            <a:rect l="l" t="t" r="r" b="b"/>
            <a:pathLst>
              <a:path w="3661023" h="2411699">
                <a:moveTo>
                  <a:pt x="0" y="0"/>
                </a:moveTo>
                <a:lnTo>
                  <a:pt x="3661023" y="0"/>
                </a:lnTo>
                <a:lnTo>
                  <a:pt x="3661023" y="2411699"/>
                </a:lnTo>
                <a:lnTo>
                  <a:pt x="0" y="2411699"/>
                </a:lnTo>
                <a:lnTo>
                  <a:pt x="0" y="0"/>
                </a:lnTo>
                <a:close/>
              </a:path>
            </a:pathLst>
          </a:custGeom>
          <a:blipFill>
            <a:blip r:embed="rId4"/>
            <a:stretch>
              <a:fillRect/>
            </a:stretch>
          </a:blipFill>
        </p:spPr>
        <p:txBody>
          <a:bodyPr/>
          <a:lstStyle/>
          <a:p>
            <a:endParaRPr lang="en-US"/>
          </a:p>
        </p:txBody>
      </p:sp>
      <p:sp>
        <p:nvSpPr>
          <p:cNvPr id="8" name="TextBox 8"/>
          <p:cNvSpPr txBox="1"/>
          <p:nvPr/>
        </p:nvSpPr>
        <p:spPr>
          <a:xfrm>
            <a:off x="982293" y="908762"/>
            <a:ext cx="5440613" cy="973346"/>
          </a:xfrm>
          <a:prstGeom prst="rect">
            <a:avLst/>
          </a:prstGeom>
        </p:spPr>
        <p:txBody>
          <a:bodyPr lIns="0" tIns="0" rIns="0" bIns="0" rtlCol="0" anchor="t">
            <a:spAutoFit/>
          </a:bodyPr>
          <a:lstStyle/>
          <a:p>
            <a:pPr algn="l">
              <a:lnSpc>
                <a:spcPts val="7965"/>
              </a:lnSpc>
            </a:pPr>
            <a:r>
              <a:rPr lang="en-US" sz="5689">
                <a:solidFill>
                  <a:srgbClr val="000000"/>
                </a:solidFill>
                <a:latin typeface="Feel Free Playful"/>
                <a:ea typeface="Feel Free Playful"/>
                <a:cs typeface="Feel Free Playful"/>
                <a:sym typeface="Feel Free Playful"/>
              </a:rPr>
              <a:t>INTRODUCTION</a:t>
            </a:r>
          </a:p>
        </p:txBody>
      </p:sp>
      <p:sp>
        <p:nvSpPr>
          <p:cNvPr id="9" name="Freeform 9"/>
          <p:cNvSpPr/>
          <p:nvPr/>
        </p:nvSpPr>
        <p:spPr>
          <a:xfrm flipV="1">
            <a:off x="5616737" y="-1783677"/>
            <a:ext cx="6022091" cy="3989636"/>
          </a:xfrm>
          <a:custGeom>
            <a:avLst/>
            <a:gdLst/>
            <a:ahLst/>
            <a:cxnLst/>
            <a:rect l="l" t="t" r="r" b="b"/>
            <a:pathLst>
              <a:path w="6022091" h="3989636">
                <a:moveTo>
                  <a:pt x="0" y="3989635"/>
                </a:moveTo>
                <a:lnTo>
                  <a:pt x="6022092" y="3989635"/>
                </a:lnTo>
                <a:lnTo>
                  <a:pt x="6022092" y="0"/>
                </a:lnTo>
                <a:lnTo>
                  <a:pt x="0" y="0"/>
                </a:lnTo>
                <a:lnTo>
                  <a:pt x="0" y="3989635"/>
                </a:lnTo>
                <a:close/>
              </a:path>
            </a:pathLst>
          </a:custGeom>
          <a:blipFill>
            <a:blip r:embed="rId5">
              <a:alphaModFix amt="50000"/>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0" name="Freeform 10"/>
          <p:cNvSpPr/>
          <p:nvPr/>
        </p:nvSpPr>
        <p:spPr>
          <a:xfrm rot="1105958">
            <a:off x="1139305" y="4650435"/>
            <a:ext cx="2136808" cy="2926080"/>
          </a:xfrm>
          <a:custGeom>
            <a:avLst/>
            <a:gdLst/>
            <a:ahLst/>
            <a:cxnLst/>
            <a:rect l="l" t="t" r="r" b="b"/>
            <a:pathLst>
              <a:path w="2136808" h="2926080">
                <a:moveTo>
                  <a:pt x="0" y="0"/>
                </a:moveTo>
                <a:lnTo>
                  <a:pt x="2136808" y="0"/>
                </a:lnTo>
                <a:lnTo>
                  <a:pt x="2136808" y="2926080"/>
                </a:lnTo>
                <a:lnTo>
                  <a:pt x="0" y="2926080"/>
                </a:lnTo>
                <a:lnTo>
                  <a:pt x="0" y="0"/>
                </a:lnTo>
                <a:close/>
              </a:path>
            </a:pathLst>
          </a:custGeom>
          <a:blipFill>
            <a:blip r:embed="rId7">
              <a:alphaModFix amt="52000"/>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1" name="Freeform 11"/>
          <p:cNvSpPr/>
          <p:nvPr/>
        </p:nvSpPr>
        <p:spPr>
          <a:xfrm rot="822604">
            <a:off x="7884702" y="2350919"/>
            <a:ext cx="441409" cy="680009"/>
          </a:xfrm>
          <a:custGeom>
            <a:avLst/>
            <a:gdLst/>
            <a:ahLst/>
            <a:cxnLst/>
            <a:rect l="l" t="t" r="r" b="b"/>
            <a:pathLst>
              <a:path w="441409" h="680009">
                <a:moveTo>
                  <a:pt x="0" y="0"/>
                </a:moveTo>
                <a:lnTo>
                  <a:pt x="441410" y="0"/>
                </a:lnTo>
                <a:lnTo>
                  <a:pt x="441410" y="680009"/>
                </a:lnTo>
                <a:lnTo>
                  <a:pt x="0" y="680009"/>
                </a:lnTo>
                <a:lnTo>
                  <a:pt x="0" y="0"/>
                </a:lnTo>
                <a:close/>
              </a:path>
            </a:pathLst>
          </a:custGeom>
          <a:blipFill>
            <a:blip r:embed="rId9">
              <a:alphaModFix amt="52000"/>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12" name="TextBox 12"/>
          <p:cNvSpPr txBox="1"/>
          <p:nvPr/>
        </p:nvSpPr>
        <p:spPr>
          <a:xfrm>
            <a:off x="982293" y="2139283"/>
            <a:ext cx="5913277" cy="1792332"/>
          </a:xfrm>
          <a:prstGeom prst="rect">
            <a:avLst/>
          </a:prstGeom>
        </p:spPr>
        <p:txBody>
          <a:bodyPr lIns="0" tIns="0" rIns="0" bIns="0" rtlCol="0" anchor="t">
            <a:spAutoFit/>
          </a:bodyPr>
          <a:lstStyle/>
          <a:p>
            <a:pPr algn="l">
              <a:lnSpc>
                <a:spcPts val="2844"/>
              </a:lnSpc>
            </a:pPr>
            <a:r>
              <a:rPr lang="en-US" sz="2031">
                <a:solidFill>
                  <a:srgbClr val="545454"/>
                </a:solidFill>
                <a:latin typeface="Poppins"/>
                <a:ea typeface="Poppins"/>
                <a:cs typeface="Poppins"/>
                <a:sym typeface="Poppins"/>
              </a:rPr>
              <a:t>This project develops a deep learning model trained on MRI images to classify brain scans as either healthy or tumorous. The model aims to aid in early diagnosis by accurately detecting tumors in new MRI images.</a:t>
            </a:r>
          </a:p>
        </p:txBody>
      </p:sp>
      <p:grpSp>
        <p:nvGrpSpPr>
          <p:cNvPr id="13" name="Group 4">
            <a:extLst>
              <a:ext uri="{FF2B5EF4-FFF2-40B4-BE49-F238E27FC236}">
                <a16:creationId xmlns:a16="http://schemas.microsoft.com/office/drawing/2014/main" id="{F61648EB-7A1B-9097-E157-3C4DB7F23B77}"/>
              </a:ext>
            </a:extLst>
          </p:cNvPr>
          <p:cNvGrpSpPr/>
          <p:nvPr/>
        </p:nvGrpSpPr>
        <p:grpSpPr>
          <a:xfrm>
            <a:off x="-2273827" y="6342850"/>
            <a:ext cx="1722454" cy="648628"/>
            <a:chOff x="0" y="0"/>
            <a:chExt cx="812800" cy="306078"/>
          </a:xfrm>
        </p:grpSpPr>
        <p:sp>
          <p:nvSpPr>
            <p:cNvPr id="14" name="Freeform 5">
              <a:extLst>
                <a:ext uri="{FF2B5EF4-FFF2-40B4-BE49-F238E27FC236}">
                  <a16:creationId xmlns:a16="http://schemas.microsoft.com/office/drawing/2014/main" id="{68BAB8DA-9183-C45E-D3F7-75F6FC2D75B8}"/>
                </a:ext>
              </a:extLst>
            </p:cNvPr>
            <p:cNvSpPr/>
            <p:nvPr/>
          </p:nvSpPr>
          <p:spPr>
            <a:xfrm>
              <a:off x="0" y="0"/>
              <a:ext cx="812800" cy="306078"/>
            </a:xfrm>
            <a:custGeom>
              <a:avLst/>
              <a:gdLst/>
              <a:ahLst/>
              <a:cxnLst/>
              <a:rect l="l" t="t" r="r" b="b"/>
              <a:pathLst>
                <a:path w="812800" h="306078">
                  <a:moveTo>
                    <a:pt x="406400" y="0"/>
                  </a:moveTo>
                  <a:cubicBezTo>
                    <a:pt x="181951" y="0"/>
                    <a:pt x="0" y="68518"/>
                    <a:pt x="0" y="153039"/>
                  </a:cubicBezTo>
                  <a:cubicBezTo>
                    <a:pt x="0" y="237560"/>
                    <a:pt x="181951" y="306078"/>
                    <a:pt x="406400" y="306078"/>
                  </a:cubicBezTo>
                  <a:cubicBezTo>
                    <a:pt x="630849" y="306078"/>
                    <a:pt x="812800" y="237560"/>
                    <a:pt x="812800" y="153039"/>
                  </a:cubicBezTo>
                  <a:cubicBezTo>
                    <a:pt x="812800" y="68518"/>
                    <a:pt x="630849" y="0"/>
                    <a:pt x="406400" y="0"/>
                  </a:cubicBezTo>
                  <a:close/>
                </a:path>
              </a:pathLst>
            </a:custGeom>
            <a:solidFill>
              <a:srgbClr val="372A28">
                <a:alpha val="60000"/>
              </a:srgbClr>
            </a:solidFill>
          </p:spPr>
          <p:txBody>
            <a:bodyPr/>
            <a:lstStyle/>
            <a:p>
              <a:endParaRPr lang="en-US"/>
            </a:p>
          </p:txBody>
        </p:sp>
        <p:sp>
          <p:nvSpPr>
            <p:cNvPr id="15" name="TextBox 6">
              <a:extLst>
                <a:ext uri="{FF2B5EF4-FFF2-40B4-BE49-F238E27FC236}">
                  <a16:creationId xmlns:a16="http://schemas.microsoft.com/office/drawing/2014/main" id="{66757469-5D97-6A49-C533-7481BCC888D5}"/>
                </a:ext>
              </a:extLst>
            </p:cNvPr>
            <p:cNvSpPr txBox="1"/>
            <p:nvPr/>
          </p:nvSpPr>
          <p:spPr>
            <a:xfrm>
              <a:off x="76200" y="-18930"/>
              <a:ext cx="660400" cy="296313"/>
            </a:xfrm>
            <a:prstGeom prst="rect">
              <a:avLst/>
            </a:prstGeom>
          </p:spPr>
          <p:txBody>
            <a:bodyPr lIns="50800" tIns="50800" rIns="50800" bIns="50800" rtlCol="0" anchor="ctr"/>
            <a:lstStyle/>
            <a:p>
              <a:pPr algn="ctr">
                <a:lnSpc>
                  <a:spcPts val="1960"/>
                </a:lnSpc>
              </a:pPr>
              <a:endParaRPr/>
            </a:p>
          </p:txBody>
        </p:sp>
      </p:grpSp>
      <p:sp>
        <p:nvSpPr>
          <p:cNvPr id="16" name="Freeform 7">
            <a:extLst>
              <a:ext uri="{FF2B5EF4-FFF2-40B4-BE49-F238E27FC236}">
                <a16:creationId xmlns:a16="http://schemas.microsoft.com/office/drawing/2014/main" id="{085E7A31-AA2C-66E1-92BF-0AF59DC9B85F}"/>
              </a:ext>
            </a:extLst>
          </p:cNvPr>
          <p:cNvSpPr/>
          <p:nvPr/>
        </p:nvSpPr>
        <p:spPr>
          <a:xfrm>
            <a:off x="-2058177" y="4875944"/>
            <a:ext cx="1829377" cy="1791220"/>
          </a:xfrm>
          <a:custGeom>
            <a:avLst/>
            <a:gdLst/>
            <a:ahLst/>
            <a:cxnLst/>
            <a:rect l="l" t="t" r="r" b="b"/>
            <a:pathLst>
              <a:path w="1829377" h="1791220">
                <a:moveTo>
                  <a:pt x="0" y="0"/>
                </a:moveTo>
                <a:lnTo>
                  <a:pt x="1829377" y="0"/>
                </a:lnTo>
                <a:lnTo>
                  <a:pt x="1829377" y="1791220"/>
                </a:lnTo>
                <a:lnTo>
                  <a:pt x="0" y="1791220"/>
                </a:lnTo>
                <a:lnTo>
                  <a:pt x="0" y="0"/>
                </a:lnTo>
                <a:close/>
              </a:path>
            </a:pathLst>
          </a:custGeom>
          <a:blipFill>
            <a:blip r:embed="rId11"/>
            <a:stretch>
              <a:fillRect t="-490" b="-490"/>
            </a:stretch>
          </a:blipFill>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876800" y="43073"/>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grpSp>
        <p:nvGrpSpPr>
          <p:cNvPr id="4" name="Group 4"/>
          <p:cNvGrpSpPr/>
          <p:nvPr/>
        </p:nvGrpSpPr>
        <p:grpSpPr>
          <a:xfrm>
            <a:off x="389243" y="6133465"/>
            <a:ext cx="1722454" cy="648628"/>
            <a:chOff x="0" y="0"/>
            <a:chExt cx="812800" cy="306078"/>
          </a:xfrm>
        </p:grpSpPr>
        <p:sp>
          <p:nvSpPr>
            <p:cNvPr id="5" name="Freeform 5"/>
            <p:cNvSpPr/>
            <p:nvPr/>
          </p:nvSpPr>
          <p:spPr>
            <a:xfrm>
              <a:off x="0" y="0"/>
              <a:ext cx="812800" cy="306078"/>
            </a:xfrm>
            <a:custGeom>
              <a:avLst/>
              <a:gdLst/>
              <a:ahLst/>
              <a:cxnLst/>
              <a:rect l="l" t="t" r="r" b="b"/>
              <a:pathLst>
                <a:path w="812800" h="306078">
                  <a:moveTo>
                    <a:pt x="406400" y="0"/>
                  </a:moveTo>
                  <a:cubicBezTo>
                    <a:pt x="181951" y="0"/>
                    <a:pt x="0" y="68518"/>
                    <a:pt x="0" y="153039"/>
                  </a:cubicBezTo>
                  <a:cubicBezTo>
                    <a:pt x="0" y="237560"/>
                    <a:pt x="181951" y="306078"/>
                    <a:pt x="406400" y="306078"/>
                  </a:cubicBezTo>
                  <a:cubicBezTo>
                    <a:pt x="630849" y="306078"/>
                    <a:pt x="812800" y="237560"/>
                    <a:pt x="812800" y="153039"/>
                  </a:cubicBezTo>
                  <a:cubicBezTo>
                    <a:pt x="812800" y="68518"/>
                    <a:pt x="630849" y="0"/>
                    <a:pt x="406400" y="0"/>
                  </a:cubicBezTo>
                  <a:close/>
                </a:path>
              </a:pathLst>
            </a:custGeom>
            <a:solidFill>
              <a:srgbClr val="372A28">
                <a:alpha val="60000"/>
              </a:srgbClr>
            </a:solidFill>
          </p:spPr>
          <p:txBody>
            <a:bodyPr/>
            <a:lstStyle/>
            <a:p>
              <a:endParaRPr lang="en-US"/>
            </a:p>
          </p:txBody>
        </p:sp>
        <p:sp>
          <p:nvSpPr>
            <p:cNvPr id="6" name="TextBox 6"/>
            <p:cNvSpPr txBox="1"/>
            <p:nvPr/>
          </p:nvSpPr>
          <p:spPr>
            <a:xfrm>
              <a:off x="76200" y="-18930"/>
              <a:ext cx="660400" cy="296313"/>
            </a:xfrm>
            <a:prstGeom prst="rect">
              <a:avLst/>
            </a:prstGeom>
          </p:spPr>
          <p:txBody>
            <a:bodyPr lIns="50800" tIns="50800" rIns="50800" bIns="50800" rtlCol="0" anchor="ctr"/>
            <a:lstStyle/>
            <a:p>
              <a:pPr algn="ctr">
                <a:lnSpc>
                  <a:spcPts val="1960"/>
                </a:lnSpc>
              </a:pPr>
              <a:endParaRPr/>
            </a:p>
          </p:txBody>
        </p:sp>
      </p:grpSp>
      <p:sp>
        <p:nvSpPr>
          <p:cNvPr id="7" name="Freeform 7"/>
          <p:cNvSpPr/>
          <p:nvPr/>
        </p:nvSpPr>
        <p:spPr>
          <a:xfrm>
            <a:off x="604893" y="4666559"/>
            <a:ext cx="1829377" cy="1791220"/>
          </a:xfrm>
          <a:custGeom>
            <a:avLst/>
            <a:gdLst/>
            <a:ahLst/>
            <a:cxnLst/>
            <a:rect l="l" t="t" r="r" b="b"/>
            <a:pathLst>
              <a:path w="1829377" h="1791220">
                <a:moveTo>
                  <a:pt x="0" y="0"/>
                </a:moveTo>
                <a:lnTo>
                  <a:pt x="1829377" y="0"/>
                </a:lnTo>
                <a:lnTo>
                  <a:pt x="1829377" y="1791220"/>
                </a:lnTo>
                <a:lnTo>
                  <a:pt x="0" y="1791220"/>
                </a:lnTo>
                <a:lnTo>
                  <a:pt x="0" y="0"/>
                </a:lnTo>
                <a:close/>
              </a:path>
            </a:pathLst>
          </a:custGeom>
          <a:blipFill>
            <a:blip r:embed="rId4"/>
            <a:stretch>
              <a:fillRect t="-490" b="-490"/>
            </a:stretch>
          </a:blipFill>
        </p:spPr>
        <p:txBody>
          <a:bodyPr/>
          <a:lstStyle/>
          <a:p>
            <a:endParaRPr lang="en-US"/>
          </a:p>
        </p:txBody>
      </p:sp>
      <p:sp>
        <p:nvSpPr>
          <p:cNvPr id="8" name="TextBox 8"/>
          <p:cNvSpPr txBox="1"/>
          <p:nvPr/>
        </p:nvSpPr>
        <p:spPr>
          <a:xfrm>
            <a:off x="2632709" y="1552815"/>
            <a:ext cx="2103757" cy="793465"/>
          </a:xfrm>
          <a:prstGeom prst="rect">
            <a:avLst/>
          </a:prstGeom>
        </p:spPr>
        <p:txBody>
          <a:bodyPr lIns="0" tIns="0" rIns="0" bIns="0" rtlCol="0" anchor="t">
            <a:spAutoFit/>
          </a:bodyPr>
          <a:lstStyle/>
          <a:p>
            <a:pPr algn="just">
              <a:lnSpc>
                <a:spcPts val="6132"/>
              </a:lnSpc>
            </a:pPr>
            <a:r>
              <a:rPr lang="en-US" sz="5379">
                <a:solidFill>
                  <a:srgbClr val="000000"/>
                </a:solidFill>
                <a:latin typeface="Feel Free Playful"/>
                <a:ea typeface="Feel Free Playful"/>
                <a:cs typeface="Feel Free Playful"/>
                <a:sym typeface="Feel Free Playful"/>
              </a:rPr>
              <a:t>WEEK 1:</a:t>
            </a:r>
          </a:p>
        </p:txBody>
      </p:sp>
      <p:sp>
        <p:nvSpPr>
          <p:cNvPr id="9" name="Freeform 9"/>
          <p:cNvSpPr/>
          <p:nvPr/>
        </p:nvSpPr>
        <p:spPr>
          <a:xfrm flipH="1" flipV="1">
            <a:off x="-1491464" y="-1368600"/>
            <a:ext cx="6022091" cy="3989636"/>
          </a:xfrm>
          <a:custGeom>
            <a:avLst/>
            <a:gdLst/>
            <a:ahLst/>
            <a:cxnLst/>
            <a:rect l="l" t="t" r="r" b="b"/>
            <a:pathLst>
              <a:path w="6022091" h="3989636">
                <a:moveTo>
                  <a:pt x="6022091" y="3989636"/>
                </a:moveTo>
                <a:lnTo>
                  <a:pt x="0" y="3989636"/>
                </a:lnTo>
                <a:lnTo>
                  <a:pt x="0" y="0"/>
                </a:lnTo>
                <a:lnTo>
                  <a:pt x="6022091" y="0"/>
                </a:lnTo>
                <a:lnTo>
                  <a:pt x="6022091" y="3989636"/>
                </a:lnTo>
                <a:close/>
              </a:path>
            </a:pathLst>
          </a:custGeom>
          <a:blipFill>
            <a:blip r:embed="rId5">
              <a:alphaModFix amt="51000"/>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10" name="Group 10"/>
          <p:cNvGrpSpPr/>
          <p:nvPr/>
        </p:nvGrpSpPr>
        <p:grpSpPr>
          <a:xfrm>
            <a:off x="1949666" y="3378769"/>
            <a:ext cx="2580962" cy="1585644"/>
            <a:chOff x="0" y="0"/>
            <a:chExt cx="1322999" cy="812800"/>
          </a:xfrm>
        </p:grpSpPr>
        <p:sp>
          <p:nvSpPr>
            <p:cNvPr id="11" name="Freeform 11"/>
            <p:cNvSpPr/>
            <p:nvPr/>
          </p:nvSpPr>
          <p:spPr>
            <a:xfrm>
              <a:off x="0" y="0"/>
              <a:ext cx="1322999" cy="812800"/>
            </a:xfrm>
            <a:custGeom>
              <a:avLst/>
              <a:gdLst/>
              <a:ahLst/>
              <a:cxnLst/>
              <a:rect l="l" t="t" r="r" b="b"/>
              <a:pathLst>
                <a:path w="1322999" h="812800">
                  <a:moveTo>
                    <a:pt x="661500" y="0"/>
                  </a:moveTo>
                  <a:lnTo>
                    <a:pt x="725673" y="33348"/>
                  </a:lnTo>
                  <a:lnTo>
                    <a:pt x="799790" y="8881"/>
                  </a:lnTo>
                  <a:lnTo>
                    <a:pt x="851213" y="49652"/>
                  </a:lnTo>
                  <a:lnTo>
                    <a:pt x="932038" y="35135"/>
                  </a:lnTo>
                  <a:lnTo>
                    <a:pt x="968462" y="81548"/>
                  </a:lnTo>
                  <a:lnTo>
                    <a:pt x="1052460" y="77616"/>
                  </a:lnTo>
                  <a:lnTo>
                    <a:pt x="1072297" y="127641"/>
                  </a:lnTo>
                  <a:lnTo>
                    <a:pt x="1155797" y="134465"/>
                  </a:lnTo>
                  <a:lnTo>
                    <a:pt x="1158176" y="185918"/>
                  </a:lnTo>
                  <a:lnTo>
                    <a:pt x="1237531" y="203200"/>
                  </a:lnTo>
                  <a:lnTo>
                    <a:pt x="1222350" y="253830"/>
                  </a:lnTo>
                  <a:lnTo>
                    <a:pt x="1294087" y="280816"/>
                  </a:lnTo>
                  <a:lnTo>
                    <a:pt x="1262011" y="328411"/>
                  </a:lnTo>
                  <a:lnTo>
                    <a:pt x="1322999" y="363920"/>
                  </a:lnTo>
                  <a:lnTo>
                    <a:pt x="1275427" y="406400"/>
                  </a:lnTo>
                  <a:lnTo>
                    <a:pt x="1322999" y="448880"/>
                  </a:lnTo>
                  <a:lnTo>
                    <a:pt x="1262011" y="484389"/>
                  </a:lnTo>
                  <a:lnTo>
                    <a:pt x="1294087" y="531984"/>
                  </a:lnTo>
                  <a:lnTo>
                    <a:pt x="1222350" y="558970"/>
                  </a:lnTo>
                  <a:lnTo>
                    <a:pt x="1237531" y="609600"/>
                  </a:lnTo>
                  <a:lnTo>
                    <a:pt x="1158176" y="626882"/>
                  </a:lnTo>
                  <a:lnTo>
                    <a:pt x="1155797" y="678335"/>
                  </a:lnTo>
                  <a:lnTo>
                    <a:pt x="1072297" y="685159"/>
                  </a:lnTo>
                  <a:lnTo>
                    <a:pt x="1052460" y="735184"/>
                  </a:lnTo>
                  <a:lnTo>
                    <a:pt x="968462" y="731252"/>
                  </a:lnTo>
                  <a:lnTo>
                    <a:pt x="932038" y="777665"/>
                  </a:lnTo>
                  <a:lnTo>
                    <a:pt x="851213" y="763148"/>
                  </a:lnTo>
                  <a:lnTo>
                    <a:pt x="799790" y="803919"/>
                  </a:lnTo>
                  <a:lnTo>
                    <a:pt x="725673" y="779452"/>
                  </a:lnTo>
                  <a:lnTo>
                    <a:pt x="661500" y="812800"/>
                  </a:lnTo>
                  <a:lnTo>
                    <a:pt x="597326" y="779452"/>
                  </a:lnTo>
                  <a:lnTo>
                    <a:pt x="523209" y="803919"/>
                  </a:lnTo>
                  <a:lnTo>
                    <a:pt x="471786" y="763148"/>
                  </a:lnTo>
                  <a:lnTo>
                    <a:pt x="390961" y="777665"/>
                  </a:lnTo>
                  <a:lnTo>
                    <a:pt x="354537" y="731252"/>
                  </a:lnTo>
                  <a:lnTo>
                    <a:pt x="270539" y="735184"/>
                  </a:lnTo>
                  <a:lnTo>
                    <a:pt x="250702" y="685159"/>
                  </a:lnTo>
                  <a:lnTo>
                    <a:pt x="167202" y="678335"/>
                  </a:lnTo>
                  <a:lnTo>
                    <a:pt x="164822" y="626882"/>
                  </a:lnTo>
                  <a:lnTo>
                    <a:pt x="85469" y="609600"/>
                  </a:lnTo>
                  <a:lnTo>
                    <a:pt x="100649" y="558970"/>
                  </a:lnTo>
                  <a:lnTo>
                    <a:pt x="28911" y="531984"/>
                  </a:lnTo>
                  <a:lnTo>
                    <a:pt x="60988" y="484389"/>
                  </a:lnTo>
                  <a:lnTo>
                    <a:pt x="0" y="448880"/>
                  </a:lnTo>
                  <a:lnTo>
                    <a:pt x="47572" y="406400"/>
                  </a:lnTo>
                  <a:lnTo>
                    <a:pt x="0" y="363920"/>
                  </a:lnTo>
                  <a:lnTo>
                    <a:pt x="60988" y="328411"/>
                  </a:lnTo>
                  <a:lnTo>
                    <a:pt x="28911" y="280816"/>
                  </a:lnTo>
                  <a:lnTo>
                    <a:pt x="100649" y="253830"/>
                  </a:lnTo>
                  <a:lnTo>
                    <a:pt x="85469" y="203200"/>
                  </a:lnTo>
                  <a:lnTo>
                    <a:pt x="164822" y="185918"/>
                  </a:lnTo>
                  <a:lnTo>
                    <a:pt x="167202" y="134465"/>
                  </a:lnTo>
                  <a:lnTo>
                    <a:pt x="250702" y="127641"/>
                  </a:lnTo>
                  <a:lnTo>
                    <a:pt x="270539" y="77616"/>
                  </a:lnTo>
                  <a:lnTo>
                    <a:pt x="354537" y="81548"/>
                  </a:lnTo>
                  <a:lnTo>
                    <a:pt x="390961" y="35135"/>
                  </a:lnTo>
                  <a:lnTo>
                    <a:pt x="471786" y="49652"/>
                  </a:lnTo>
                  <a:lnTo>
                    <a:pt x="523209" y="8881"/>
                  </a:lnTo>
                  <a:lnTo>
                    <a:pt x="597326" y="33348"/>
                  </a:lnTo>
                  <a:lnTo>
                    <a:pt x="661500" y="0"/>
                  </a:lnTo>
                  <a:close/>
                </a:path>
              </a:pathLst>
            </a:custGeom>
            <a:solidFill>
              <a:srgbClr val="0551B7"/>
            </a:solidFill>
          </p:spPr>
          <p:txBody>
            <a:bodyPr/>
            <a:lstStyle/>
            <a:p>
              <a:endParaRPr lang="en-US"/>
            </a:p>
          </p:txBody>
        </p:sp>
        <p:sp>
          <p:nvSpPr>
            <p:cNvPr id="12" name="TextBox 12"/>
            <p:cNvSpPr txBox="1"/>
            <p:nvPr/>
          </p:nvSpPr>
          <p:spPr>
            <a:xfrm>
              <a:off x="248062" y="104775"/>
              <a:ext cx="826874" cy="555625"/>
            </a:xfrm>
            <a:prstGeom prst="rect">
              <a:avLst/>
            </a:prstGeom>
          </p:spPr>
          <p:txBody>
            <a:bodyPr lIns="50800" tIns="50800" rIns="50800" bIns="50800" rtlCol="0" anchor="ctr"/>
            <a:lstStyle/>
            <a:p>
              <a:pPr algn="ctr">
                <a:lnSpc>
                  <a:spcPts val="1960"/>
                </a:lnSpc>
              </a:pPr>
              <a:endParaRPr/>
            </a:p>
          </p:txBody>
        </p:sp>
      </p:grpSp>
      <p:grpSp>
        <p:nvGrpSpPr>
          <p:cNvPr id="13" name="Group 13"/>
          <p:cNvGrpSpPr/>
          <p:nvPr/>
        </p:nvGrpSpPr>
        <p:grpSpPr>
          <a:xfrm>
            <a:off x="4266631" y="4344786"/>
            <a:ext cx="2513387" cy="1709690"/>
            <a:chOff x="0" y="0"/>
            <a:chExt cx="1194884" cy="812800"/>
          </a:xfrm>
        </p:grpSpPr>
        <p:sp>
          <p:nvSpPr>
            <p:cNvPr id="14" name="Freeform 14"/>
            <p:cNvSpPr/>
            <p:nvPr/>
          </p:nvSpPr>
          <p:spPr>
            <a:xfrm>
              <a:off x="0" y="0"/>
              <a:ext cx="1194884" cy="812800"/>
            </a:xfrm>
            <a:custGeom>
              <a:avLst/>
              <a:gdLst/>
              <a:ahLst/>
              <a:cxnLst/>
              <a:rect l="l" t="t" r="r" b="b"/>
              <a:pathLst>
                <a:path w="1194884" h="812800">
                  <a:moveTo>
                    <a:pt x="597442" y="0"/>
                  </a:moveTo>
                  <a:lnTo>
                    <a:pt x="655401" y="33348"/>
                  </a:lnTo>
                  <a:lnTo>
                    <a:pt x="722341" y="8881"/>
                  </a:lnTo>
                  <a:lnTo>
                    <a:pt x="768784" y="49652"/>
                  </a:lnTo>
                  <a:lnTo>
                    <a:pt x="841783" y="35135"/>
                  </a:lnTo>
                  <a:lnTo>
                    <a:pt x="874679" y="81548"/>
                  </a:lnTo>
                  <a:lnTo>
                    <a:pt x="950543" y="77616"/>
                  </a:lnTo>
                  <a:lnTo>
                    <a:pt x="968459" y="127641"/>
                  </a:lnTo>
                  <a:lnTo>
                    <a:pt x="1043873" y="134465"/>
                  </a:lnTo>
                  <a:lnTo>
                    <a:pt x="1046022" y="185918"/>
                  </a:lnTo>
                  <a:lnTo>
                    <a:pt x="1117692" y="203200"/>
                  </a:lnTo>
                  <a:lnTo>
                    <a:pt x="1103981" y="253830"/>
                  </a:lnTo>
                  <a:lnTo>
                    <a:pt x="1168772" y="280816"/>
                  </a:lnTo>
                  <a:lnTo>
                    <a:pt x="1139802" y="328411"/>
                  </a:lnTo>
                  <a:lnTo>
                    <a:pt x="1194884" y="363920"/>
                  </a:lnTo>
                  <a:lnTo>
                    <a:pt x="1151918" y="406400"/>
                  </a:lnTo>
                  <a:lnTo>
                    <a:pt x="1194884" y="448880"/>
                  </a:lnTo>
                  <a:lnTo>
                    <a:pt x="1139802" y="484389"/>
                  </a:lnTo>
                  <a:lnTo>
                    <a:pt x="1168772" y="531984"/>
                  </a:lnTo>
                  <a:lnTo>
                    <a:pt x="1103981" y="558970"/>
                  </a:lnTo>
                  <a:lnTo>
                    <a:pt x="1117692" y="609600"/>
                  </a:lnTo>
                  <a:lnTo>
                    <a:pt x="1046022" y="626882"/>
                  </a:lnTo>
                  <a:lnTo>
                    <a:pt x="1043873" y="678335"/>
                  </a:lnTo>
                  <a:lnTo>
                    <a:pt x="968459" y="685159"/>
                  </a:lnTo>
                  <a:lnTo>
                    <a:pt x="950543" y="735184"/>
                  </a:lnTo>
                  <a:lnTo>
                    <a:pt x="874679" y="731252"/>
                  </a:lnTo>
                  <a:lnTo>
                    <a:pt x="841783" y="777665"/>
                  </a:lnTo>
                  <a:lnTo>
                    <a:pt x="768784" y="763148"/>
                  </a:lnTo>
                  <a:lnTo>
                    <a:pt x="722341" y="803919"/>
                  </a:lnTo>
                  <a:lnTo>
                    <a:pt x="655401" y="779452"/>
                  </a:lnTo>
                  <a:lnTo>
                    <a:pt x="597442" y="812800"/>
                  </a:lnTo>
                  <a:lnTo>
                    <a:pt x="539483" y="779452"/>
                  </a:lnTo>
                  <a:lnTo>
                    <a:pt x="472543" y="803919"/>
                  </a:lnTo>
                  <a:lnTo>
                    <a:pt x="426099" y="763148"/>
                  </a:lnTo>
                  <a:lnTo>
                    <a:pt x="353101" y="777665"/>
                  </a:lnTo>
                  <a:lnTo>
                    <a:pt x="320205" y="731252"/>
                  </a:lnTo>
                  <a:lnTo>
                    <a:pt x="244341" y="735184"/>
                  </a:lnTo>
                  <a:lnTo>
                    <a:pt x="226425" y="685159"/>
                  </a:lnTo>
                  <a:lnTo>
                    <a:pt x="151011" y="678335"/>
                  </a:lnTo>
                  <a:lnTo>
                    <a:pt x="148861" y="626882"/>
                  </a:lnTo>
                  <a:lnTo>
                    <a:pt x="77192" y="609600"/>
                  </a:lnTo>
                  <a:lnTo>
                    <a:pt x="90903" y="558970"/>
                  </a:lnTo>
                  <a:lnTo>
                    <a:pt x="26111" y="531984"/>
                  </a:lnTo>
                  <a:lnTo>
                    <a:pt x="55082" y="484389"/>
                  </a:lnTo>
                  <a:lnTo>
                    <a:pt x="0" y="448880"/>
                  </a:lnTo>
                  <a:lnTo>
                    <a:pt x="42966" y="406400"/>
                  </a:lnTo>
                  <a:lnTo>
                    <a:pt x="0" y="363920"/>
                  </a:lnTo>
                  <a:lnTo>
                    <a:pt x="55082" y="328411"/>
                  </a:lnTo>
                  <a:lnTo>
                    <a:pt x="26111" y="280816"/>
                  </a:lnTo>
                  <a:lnTo>
                    <a:pt x="90903" y="253830"/>
                  </a:lnTo>
                  <a:lnTo>
                    <a:pt x="77192" y="203200"/>
                  </a:lnTo>
                  <a:lnTo>
                    <a:pt x="148861" y="185918"/>
                  </a:lnTo>
                  <a:lnTo>
                    <a:pt x="151011" y="134465"/>
                  </a:lnTo>
                  <a:lnTo>
                    <a:pt x="226425" y="127641"/>
                  </a:lnTo>
                  <a:lnTo>
                    <a:pt x="244341" y="77616"/>
                  </a:lnTo>
                  <a:lnTo>
                    <a:pt x="320205" y="81548"/>
                  </a:lnTo>
                  <a:lnTo>
                    <a:pt x="353101" y="35135"/>
                  </a:lnTo>
                  <a:lnTo>
                    <a:pt x="426099" y="49652"/>
                  </a:lnTo>
                  <a:lnTo>
                    <a:pt x="472543" y="8881"/>
                  </a:lnTo>
                  <a:lnTo>
                    <a:pt x="539483" y="33348"/>
                  </a:lnTo>
                  <a:lnTo>
                    <a:pt x="597442" y="0"/>
                  </a:lnTo>
                  <a:close/>
                </a:path>
              </a:pathLst>
            </a:custGeom>
            <a:solidFill>
              <a:srgbClr val="004AAD"/>
            </a:solidFill>
          </p:spPr>
          <p:txBody>
            <a:bodyPr/>
            <a:lstStyle/>
            <a:p>
              <a:endParaRPr lang="en-US"/>
            </a:p>
          </p:txBody>
        </p:sp>
        <p:sp>
          <p:nvSpPr>
            <p:cNvPr id="15" name="TextBox 15"/>
            <p:cNvSpPr txBox="1"/>
            <p:nvPr/>
          </p:nvSpPr>
          <p:spPr>
            <a:xfrm>
              <a:off x="224041" y="104775"/>
              <a:ext cx="746802" cy="555625"/>
            </a:xfrm>
            <a:prstGeom prst="rect">
              <a:avLst/>
            </a:prstGeom>
          </p:spPr>
          <p:txBody>
            <a:bodyPr lIns="50800" tIns="50800" rIns="50800" bIns="50800" rtlCol="0" anchor="ctr"/>
            <a:lstStyle/>
            <a:p>
              <a:pPr algn="ctr">
                <a:lnSpc>
                  <a:spcPts val="1960"/>
                </a:lnSpc>
              </a:pPr>
              <a:endParaRPr/>
            </a:p>
          </p:txBody>
        </p:sp>
      </p:grpSp>
      <p:grpSp>
        <p:nvGrpSpPr>
          <p:cNvPr id="16" name="Group 16"/>
          <p:cNvGrpSpPr/>
          <p:nvPr/>
        </p:nvGrpSpPr>
        <p:grpSpPr>
          <a:xfrm>
            <a:off x="6780019" y="5102550"/>
            <a:ext cx="2680973" cy="1793016"/>
            <a:chOff x="0" y="0"/>
            <a:chExt cx="1144572" cy="765481"/>
          </a:xfrm>
        </p:grpSpPr>
        <p:sp>
          <p:nvSpPr>
            <p:cNvPr id="17" name="Freeform 17"/>
            <p:cNvSpPr/>
            <p:nvPr/>
          </p:nvSpPr>
          <p:spPr>
            <a:xfrm>
              <a:off x="0" y="0"/>
              <a:ext cx="1144572" cy="765481"/>
            </a:xfrm>
            <a:custGeom>
              <a:avLst/>
              <a:gdLst/>
              <a:ahLst/>
              <a:cxnLst/>
              <a:rect l="l" t="t" r="r" b="b"/>
              <a:pathLst>
                <a:path w="1144572" h="765481">
                  <a:moveTo>
                    <a:pt x="572286" y="0"/>
                  </a:moveTo>
                  <a:lnTo>
                    <a:pt x="627805" y="31406"/>
                  </a:lnTo>
                  <a:lnTo>
                    <a:pt x="691926" y="8364"/>
                  </a:lnTo>
                  <a:lnTo>
                    <a:pt x="736414" y="46761"/>
                  </a:lnTo>
                  <a:lnTo>
                    <a:pt x="806338" y="33090"/>
                  </a:lnTo>
                  <a:lnTo>
                    <a:pt x="837850" y="76800"/>
                  </a:lnTo>
                  <a:lnTo>
                    <a:pt x="910519" y="73097"/>
                  </a:lnTo>
                  <a:lnTo>
                    <a:pt x="927681" y="120210"/>
                  </a:lnTo>
                  <a:lnTo>
                    <a:pt x="999919" y="126637"/>
                  </a:lnTo>
                  <a:lnTo>
                    <a:pt x="1001978" y="175094"/>
                  </a:lnTo>
                  <a:lnTo>
                    <a:pt x="1070631" y="191370"/>
                  </a:lnTo>
                  <a:lnTo>
                    <a:pt x="1057497" y="239053"/>
                  </a:lnTo>
                  <a:lnTo>
                    <a:pt x="1119559" y="264468"/>
                  </a:lnTo>
                  <a:lnTo>
                    <a:pt x="1091809" y="309292"/>
                  </a:lnTo>
                  <a:lnTo>
                    <a:pt x="1144572" y="342733"/>
                  </a:lnTo>
                  <a:lnTo>
                    <a:pt x="1103415" y="382741"/>
                  </a:lnTo>
                  <a:lnTo>
                    <a:pt x="1144572" y="422748"/>
                  </a:lnTo>
                  <a:lnTo>
                    <a:pt x="1091809" y="456190"/>
                  </a:lnTo>
                  <a:lnTo>
                    <a:pt x="1119559" y="501014"/>
                  </a:lnTo>
                  <a:lnTo>
                    <a:pt x="1057497" y="526429"/>
                  </a:lnTo>
                  <a:lnTo>
                    <a:pt x="1070631" y="574111"/>
                  </a:lnTo>
                  <a:lnTo>
                    <a:pt x="1001978" y="590387"/>
                  </a:lnTo>
                  <a:lnTo>
                    <a:pt x="999919" y="638844"/>
                  </a:lnTo>
                  <a:lnTo>
                    <a:pt x="927681" y="645271"/>
                  </a:lnTo>
                  <a:lnTo>
                    <a:pt x="910519" y="692384"/>
                  </a:lnTo>
                  <a:lnTo>
                    <a:pt x="837850" y="688681"/>
                  </a:lnTo>
                  <a:lnTo>
                    <a:pt x="806338" y="732392"/>
                  </a:lnTo>
                  <a:lnTo>
                    <a:pt x="736414" y="718720"/>
                  </a:lnTo>
                  <a:lnTo>
                    <a:pt x="691926" y="757117"/>
                  </a:lnTo>
                  <a:lnTo>
                    <a:pt x="627805" y="734075"/>
                  </a:lnTo>
                  <a:lnTo>
                    <a:pt x="572286" y="765481"/>
                  </a:lnTo>
                  <a:lnTo>
                    <a:pt x="516767" y="734075"/>
                  </a:lnTo>
                  <a:lnTo>
                    <a:pt x="452646" y="757117"/>
                  </a:lnTo>
                  <a:lnTo>
                    <a:pt x="408158" y="718720"/>
                  </a:lnTo>
                  <a:lnTo>
                    <a:pt x="338233" y="732392"/>
                  </a:lnTo>
                  <a:lnTo>
                    <a:pt x="306722" y="688681"/>
                  </a:lnTo>
                  <a:lnTo>
                    <a:pt x="234052" y="692384"/>
                  </a:lnTo>
                  <a:lnTo>
                    <a:pt x="216891" y="645271"/>
                  </a:lnTo>
                  <a:lnTo>
                    <a:pt x="144652" y="638844"/>
                  </a:lnTo>
                  <a:lnTo>
                    <a:pt x="142593" y="590387"/>
                  </a:lnTo>
                  <a:lnTo>
                    <a:pt x="73942" y="574111"/>
                  </a:lnTo>
                  <a:lnTo>
                    <a:pt x="87075" y="526429"/>
                  </a:lnTo>
                  <a:lnTo>
                    <a:pt x="25012" y="501014"/>
                  </a:lnTo>
                  <a:lnTo>
                    <a:pt x="52763" y="456190"/>
                  </a:lnTo>
                  <a:lnTo>
                    <a:pt x="0" y="422748"/>
                  </a:lnTo>
                  <a:lnTo>
                    <a:pt x="41156" y="382741"/>
                  </a:lnTo>
                  <a:lnTo>
                    <a:pt x="0" y="342733"/>
                  </a:lnTo>
                  <a:lnTo>
                    <a:pt x="52763" y="309292"/>
                  </a:lnTo>
                  <a:lnTo>
                    <a:pt x="25012" y="264468"/>
                  </a:lnTo>
                  <a:lnTo>
                    <a:pt x="87075" y="239053"/>
                  </a:lnTo>
                  <a:lnTo>
                    <a:pt x="73942" y="191370"/>
                  </a:lnTo>
                  <a:lnTo>
                    <a:pt x="142593" y="175094"/>
                  </a:lnTo>
                  <a:lnTo>
                    <a:pt x="144652" y="126637"/>
                  </a:lnTo>
                  <a:lnTo>
                    <a:pt x="216891" y="120210"/>
                  </a:lnTo>
                  <a:lnTo>
                    <a:pt x="234052" y="73097"/>
                  </a:lnTo>
                  <a:lnTo>
                    <a:pt x="306722" y="76800"/>
                  </a:lnTo>
                  <a:lnTo>
                    <a:pt x="338233" y="33090"/>
                  </a:lnTo>
                  <a:lnTo>
                    <a:pt x="408158" y="46761"/>
                  </a:lnTo>
                  <a:lnTo>
                    <a:pt x="452646" y="8364"/>
                  </a:lnTo>
                  <a:lnTo>
                    <a:pt x="516767" y="31406"/>
                  </a:lnTo>
                  <a:lnTo>
                    <a:pt x="572286" y="0"/>
                  </a:lnTo>
                  <a:close/>
                </a:path>
              </a:pathLst>
            </a:custGeom>
            <a:solidFill>
              <a:srgbClr val="004AAD"/>
            </a:solidFill>
          </p:spPr>
          <p:txBody>
            <a:bodyPr/>
            <a:lstStyle/>
            <a:p>
              <a:endParaRPr lang="en-US"/>
            </a:p>
          </p:txBody>
        </p:sp>
        <p:sp>
          <p:nvSpPr>
            <p:cNvPr id="18" name="TextBox 18"/>
            <p:cNvSpPr txBox="1"/>
            <p:nvPr/>
          </p:nvSpPr>
          <p:spPr>
            <a:xfrm>
              <a:off x="214607" y="95903"/>
              <a:ext cx="715357" cy="526051"/>
            </a:xfrm>
            <a:prstGeom prst="rect">
              <a:avLst/>
            </a:prstGeom>
          </p:spPr>
          <p:txBody>
            <a:bodyPr lIns="50800" tIns="50800" rIns="50800" bIns="50800" rtlCol="0" anchor="ctr"/>
            <a:lstStyle/>
            <a:p>
              <a:pPr algn="ctr">
                <a:lnSpc>
                  <a:spcPts val="1960"/>
                </a:lnSpc>
              </a:pPr>
              <a:endParaRPr/>
            </a:p>
          </p:txBody>
        </p:sp>
      </p:grpSp>
      <p:sp>
        <p:nvSpPr>
          <p:cNvPr id="19" name="TextBox 19"/>
          <p:cNvSpPr txBox="1"/>
          <p:nvPr/>
        </p:nvSpPr>
        <p:spPr>
          <a:xfrm>
            <a:off x="2297470" y="2279605"/>
            <a:ext cx="6185124" cy="879476"/>
          </a:xfrm>
          <a:prstGeom prst="rect">
            <a:avLst/>
          </a:prstGeom>
        </p:spPr>
        <p:txBody>
          <a:bodyPr lIns="0" tIns="0" rIns="0" bIns="0" rtlCol="0" anchor="t">
            <a:spAutoFit/>
          </a:bodyPr>
          <a:lstStyle/>
          <a:p>
            <a:pPr marL="539745" lvl="1" indent="-269872" algn="ctr">
              <a:lnSpc>
                <a:spcPts val="3499"/>
              </a:lnSpc>
              <a:buAutoNum type="arabicPeriod"/>
            </a:pPr>
            <a:r>
              <a:rPr lang="en-US" sz="2499">
                <a:solidFill>
                  <a:srgbClr val="000000"/>
                </a:solidFill>
                <a:latin typeface="Poppins"/>
                <a:ea typeface="Poppins"/>
                <a:cs typeface="Poppins"/>
                <a:sym typeface="Poppins"/>
              </a:rPr>
              <a:t>collect MRI image from “Kaggle”</a:t>
            </a:r>
          </a:p>
          <a:p>
            <a:pPr marL="539745" lvl="1" indent="-269872" algn="l">
              <a:lnSpc>
                <a:spcPts val="3499"/>
              </a:lnSpc>
              <a:buAutoNum type="arabicPeriod"/>
            </a:pPr>
            <a:r>
              <a:rPr lang="en-US" sz="2499">
                <a:solidFill>
                  <a:srgbClr val="000000"/>
                </a:solidFill>
                <a:latin typeface="Poppins"/>
                <a:ea typeface="Poppins"/>
                <a:cs typeface="Poppins"/>
                <a:sym typeface="Poppins"/>
              </a:rPr>
              <a:t>   Data preprocessing</a:t>
            </a:r>
          </a:p>
        </p:txBody>
      </p:sp>
      <p:sp>
        <p:nvSpPr>
          <p:cNvPr id="20" name="TextBox 20"/>
          <p:cNvSpPr txBox="1"/>
          <p:nvPr/>
        </p:nvSpPr>
        <p:spPr>
          <a:xfrm>
            <a:off x="2320266" y="3571875"/>
            <a:ext cx="1839761" cy="1000382"/>
          </a:xfrm>
          <a:prstGeom prst="rect">
            <a:avLst/>
          </a:prstGeom>
        </p:spPr>
        <p:txBody>
          <a:bodyPr lIns="0" tIns="0" rIns="0" bIns="0" rtlCol="0" anchor="t">
            <a:spAutoFit/>
          </a:bodyPr>
          <a:lstStyle/>
          <a:p>
            <a:pPr algn="ctr">
              <a:lnSpc>
                <a:spcPts val="3924"/>
              </a:lnSpc>
              <a:spcBef>
                <a:spcPct val="0"/>
              </a:spcBef>
            </a:pPr>
            <a:r>
              <a:rPr lang="en-US" sz="2803">
                <a:solidFill>
                  <a:srgbClr val="FFFFFF"/>
                </a:solidFill>
                <a:latin typeface="Poppins"/>
                <a:ea typeface="Poppins"/>
                <a:cs typeface="Poppins"/>
                <a:sym typeface="Poppins"/>
              </a:rPr>
              <a:t>resize </a:t>
            </a:r>
          </a:p>
          <a:p>
            <a:pPr algn="ctr">
              <a:lnSpc>
                <a:spcPts val="3924"/>
              </a:lnSpc>
              <a:spcBef>
                <a:spcPct val="0"/>
              </a:spcBef>
            </a:pPr>
            <a:r>
              <a:rPr lang="en-US" sz="2803">
                <a:solidFill>
                  <a:srgbClr val="FFFFFF"/>
                </a:solidFill>
                <a:latin typeface="Poppins"/>
                <a:ea typeface="Poppins"/>
                <a:cs typeface="Poppins"/>
                <a:sym typeface="Poppins"/>
              </a:rPr>
              <a:t>data</a:t>
            </a:r>
          </a:p>
        </p:txBody>
      </p:sp>
      <p:sp>
        <p:nvSpPr>
          <p:cNvPr id="21" name="TextBox 21"/>
          <p:cNvSpPr txBox="1"/>
          <p:nvPr/>
        </p:nvSpPr>
        <p:spPr>
          <a:xfrm>
            <a:off x="4368168" y="4708775"/>
            <a:ext cx="2310315" cy="915036"/>
          </a:xfrm>
          <a:prstGeom prst="rect">
            <a:avLst/>
          </a:prstGeom>
        </p:spPr>
        <p:txBody>
          <a:bodyPr lIns="0" tIns="0" rIns="0" bIns="0" rtlCol="0" anchor="t">
            <a:spAutoFit/>
          </a:bodyPr>
          <a:lstStyle/>
          <a:p>
            <a:pPr algn="ctr">
              <a:lnSpc>
                <a:spcPts val="3639"/>
              </a:lnSpc>
              <a:spcBef>
                <a:spcPct val="0"/>
              </a:spcBef>
            </a:pPr>
            <a:r>
              <a:rPr lang="en-US" sz="2599">
                <a:solidFill>
                  <a:srgbClr val="FFFFFF"/>
                </a:solidFill>
                <a:latin typeface="Poppins"/>
                <a:ea typeface="Poppins"/>
                <a:cs typeface="Poppins"/>
                <a:sym typeface="Poppins"/>
              </a:rPr>
              <a:t>Normalize data</a:t>
            </a:r>
          </a:p>
        </p:txBody>
      </p:sp>
      <p:sp>
        <p:nvSpPr>
          <p:cNvPr id="22" name="TextBox 22"/>
          <p:cNvSpPr txBox="1"/>
          <p:nvPr/>
        </p:nvSpPr>
        <p:spPr>
          <a:xfrm>
            <a:off x="7061504" y="5421514"/>
            <a:ext cx="2118003" cy="1036265"/>
          </a:xfrm>
          <a:prstGeom prst="rect">
            <a:avLst/>
          </a:prstGeom>
        </p:spPr>
        <p:txBody>
          <a:bodyPr lIns="0" tIns="0" rIns="0" bIns="0" rtlCol="0" anchor="t">
            <a:spAutoFit/>
          </a:bodyPr>
          <a:lstStyle/>
          <a:p>
            <a:pPr algn="ctr">
              <a:lnSpc>
                <a:spcPts val="2733"/>
              </a:lnSpc>
              <a:spcBef>
                <a:spcPct val="0"/>
              </a:spcBef>
            </a:pPr>
            <a:r>
              <a:rPr lang="en-US" sz="1952">
                <a:solidFill>
                  <a:srgbClr val="FFFFFF"/>
                </a:solidFill>
                <a:latin typeface="Poppins"/>
                <a:ea typeface="Poppins"/>
                <a:cs typeface="Poppins"/>
                <a:sym typeface="Poppins"/>
              </a:rPr>
              <a:t>Split the data </a:t>
            </a:r>
          </a:p>
          <a:p>
            <a:pPr algn="ctr">
              <a:lnSpc>
                <a:spcPts val="2733"/>
              </a:lnSpc>
              <a:spcBef>
                <a:spcPct val="0"/>
              </a:spcBef>
            </a:pPr>
            <a:r>
              <a:rPr lang="en-US" sz="1952">
                <a:solidFill>
                  <a:srgbClr val="FFFFFF"/>
                </a:solidFill>
                <a:latin typeface="Poppins"/>
                <a:ea typeface="Poppins"/>
                <a:cs typeface="Poppins"/>
                <a:sym typeface="Poppins"/>
              </a:rPr>
              <a:t>into training and </a:t>
            </a:r>
          </a:p>
          <a:p>
            <a:pPr algn="ctr">
              <a:lnSpc>
                <a:spcPts val="2733"/>
              </a:lnSpc>
              <a:spcBef>
                <a:spcPct val="0"/>
              </a:spcBef>
            </a:pPr>
            <a:r>
              <a:rPr lang="en-US" sz="1952">
                <a:solidFill>
                  <a:srgbClr val="FFFFFF"/>
                </a:solidFill>
                <a:latin typeface="Poppins"/>
                <a:ea typeface="Poppins"/>
                <a:cs typeface="Poppins"/>
                <a:sym typeface="Poppins"/>
              </a:rPr>
              <a:t>testing sets</a:t>
            </a:r>
          </a:p>
        </p:txBody>
      </p:sp>
      <p:grpSp>
        <p:nvGrpSpPr>
          <p:cNvPr id="23" name="Group 4">
            <a:extLst>
              <a:ext uri="{FF2B5EF4-FFF2-40B4-BE49-F238E27FC236}">
                <a16:creationId xmlns:a16="http://schemas.microsoft.com/office/drawing/2014/main" id="{605E3DE2-8687-7794-C4A9-78FE710A3029}"/>
              </a:ext>
            </a:extLst>
          </p:cNvPr>
          <p:cNvGrpSpPr/>
          <p:nvPr/>
        </p:nvGrpSpPr>
        <p:grpSpPr>
          <a:xfrm>
            <a:off x="10390161" y="2065138"/>
            <a:ext cx="1988973" cy="748992"/>
            <a:chOff x="0" y="0"/>
            <a:chExt cx="812800" cy="306078"/>
          </a:xfrm>
        </p:grpSpPr>
        <p:sp>
          <p:nvSpPr>
            <p:cNvPr id="24" name="Freeform 5">
              <a:extLst>
                <a:ext uri="{FF2B5EF4-FFF2-40B4-BE49-F238E27FC236}">
                  <a16:creationId xmlns:a16="http://schemas.microsoft.com/office/drawing/2014/main" id="{5A5B87CE-B180-8048-4C8E-878FA91748C9}"/>
                </a:ext>
              </a:extLst>
            </p:cNvPr>
            <p:cNvSpPr/>
            <p:nvPr/>
          </p:nvSpPr>
          <p:spPr>
            <a:xfrm>
              <a:off x="0" y="0"/>
              <a:ext cx="812800" cy="306078"/>
            </a:xfrm>
            <a:custGeom>
              <a:avLst/>
              <a:gdLst/>
              <a:ahLst/>
              <a:cxnLst/>
              <a:rect l="l" t="t" r="r" b="b"/>
              <a:pathLst>
                <a:path w="812800" h="306078">
                  <a:moveTo>
                    <a:pt x="406400" y="0"/>
                  </a:moveTo>
                  <a:cubicBezTo>
                    <a:pt x="181951" y="0"/>
                    <a:pt x="0" y="68518"/>
                    <a:pt x="0" y="153039"/>
                  </a:cubicBezTo>
                  <a:cubicBezTo>
                    <a:pt x="0" y="237560"/>
                    <a:pt x="181951" y="306078"/>
                    <a:pt x="406400" y="306078"/>
                  </a:cubicBezTo>
                  <a:cubicBezTo>
                    <a:pt x="630849" y="306078"/>
                    <a:pt x="812800" y="237560"/>
                    <a:pt x="812800" y="153039"/>
                  </a:cubicBezTo>
                  <a:cubicBezTo>
                    <a:pt x="812800" y="68518"/>
                    <a:pt x="630849" y="0"/>
                    <a:pt x="406400" y="0"/>
                  </a:cubicBezTo>
                  <a:close/>
                </a:path>
              </a:pathLst>
            </a:custGeom>
            <a:solidFill>
              <a:srgbClr val="372A28">
                <a:alpha val="60000"/>
              </a:srgbClr>
            </a:solidFill>
          </p:spPr>
          <p:txBody>
            <a:bodyPr/>
            <a:lstStyle/>
            <a:p>
              <a:endParaRPr lang="en-US"/>
            </a:p>
          </p:txBody>
        </p:sp>
        <p:sp>
          <p:nvSpPr>
            <p:cNvPr id="25" name="TextBox 6">
              <a:extLst>
                <a:ext uri="{FF2B5EF4-FFF2-40B4-BE49-F238E27FC236}">
                  <a16:creationId xmlns:a16="http://schemas.microsoft.com/office/drawing/2014/main" id="{EA573D7F-208D-7812-CD3B-5E79B5047FC7}"/>
                </a:ext>
              </a:extLst>
            </p:cNvPr>
            <p:cNvSpPr txBox="1"/>
            <p:nvPr/>
          </p:nvSpPr>
          <p:spPr>
            <a:xfrm>
              <a:off x="76200" y="-18930"/>
              <a:ext cx="660400" cy="296313"/>
            </a:xfrm>
            <a:prstGeom prst="rect">
              <a:avLst/>
            </a:prstGeom>
          </p:spPr>
          <p:txBody>
            <a:bodyPr lIns="50800" tIns="50800" rIns="50800" bIns="50800" rtlCol="0" anchor="ctr"/>
            <a:lstStyle/>
            <a:p>
              <a:pPr algn="ctr">
                <a:lnSpc>
                  <a:spcPts val="1960"/>
                </a:lnSpc>
              </a:pPr>
              <a:endParaRPr/>
            </a:p>
          </p:txBody>
        </p:sp>
      </p:grpSp>
      <p:sp>
        <p:nvSpPr>
          <p:cNvPr id="26" name="Freeform 7">
            <a:extLst>
              <a:ext uri="{FF2B5EF4-FFF2-40B4-BE49-F238E27FC236}">
                <a16:creationId xmlns:a16="http://schemas.microsoft.com/office/drawing/2014/main" id="{7FF63BA8-B9A9-A606-A84F-CE6DF44E40C2}"/>
              </a:ext>
            </a:extLst>
          </p:cNvPr>
          <p:cNvSpPr/>
          <p:nvPr/>
        </p:nvSpPr>
        <p:spPr>
          <a:xfrm flipH="1">
            <a:off x="10122832" y="58313"/>
            <a:ext cx="2256302" cy="2381321"/>
          </a:xfrm>
          <a:custGeom>
            <a:avLst/>
            <a:gdLst/>
            <a:ahLst/>
            <a:cxnLst/>
            <a:rect l="l" t="t" r="r" b="b"/>
            <a:pathLst>
              <a:path w="2256302" h="2381321">
                <a:moveTo>
                  <a:pt x="2256302" y="0"/>
                </a:moveTo>
                <a:lnTo>
                  <a:pt x="0" y="0"/>
                </a:lnTo>
                <a:lnTo>
                  <a:pt x="0" y="2381321"/>
                </a:lnTo>
                <a:lnTo>
                  <a:pt x="2256302" y="2381321"/>
                </a:lnTo>
                <a:lnTo>
                  <a:pt x="2256302" y="0"/>
                </a:lnTo>
                <a:close/>
              </a:path>
            </a:pathLst>
          </a:custGeom>
          <a:blipFill>
            <a:blip r:embed="rId7"/>
            <a:stretch>
              <a:fillRect/>
            </a:stretch>
          </a:blipFill>
        </p:spPr>
        <p:txBody>
          <a:bodyPr/>
          <a:lstStyle/>
          <a:p>
            <a:endParaRPr lang="en-US"/>
          </a:p>
        </p:txBody>
      </p:sp>
      <p:sp>
        <p:nvSpPr>
          <p:cNvPr id="27" name="Freeform 9">
            <a:extLst>
              <a:ext uri="{FF2B5EF4-FFF2-40B4-BE49-F238E27FC236}">
                <a16:creationId xmlns:a16="http://schemas.microsoft.com/office/drawing/2014/main" id="{04305DD4-7D3E-C0A9-3C8D-48A9E79DE2EC}"/>
              </a:ext>
            </a:extLst>
          </p:cNvPr>
          <p:cNvSpPr/>
          <p:nvPr/>
        </p:nvSpPr>
        <p:spPr>
          <a:xfrm>
            <a:off x="12129624" y="1124181"/>
            <a:ext cx="499021" cy="561271"/>
          </a:xfrm>
          <a:custGeom>
            <a:avLst/>
            <a:gdLst/>
            <a:ahLst/>
            <a:cxnLst/>
            <a:rect l="l" t="t" r="r" b="b"/>
            <a:pathLst>
              <a:path w="499021" h="561271">
                <a:moveTo>
                  <a:pt x="0" y="0"/>
                </a:moveTo>
                <a:lnTo>
                  <a:pt x="499021" y="0"/>
                </a:lnTo>
                <a:lnTo>
                  <a:pt x="499021" y="561271"/>
                </a:lnTo>
                <a:lnTo>
                  <a:pt x="0" y="561271"/>
                </a:lnTo>
                <a:lnTo>
                  <a:pt x="0" y="0"/>
                </a:lnTo>
                <a:close/>
              </a:path>
            </a:pathLst>
          </a:custGeom>
          <a:blipFill>
            <a:blip r:embed="rId8">
              <a:alphaModFix amt="52000"/>
              <a:extLst>
                <a:ext uri="{96DAC541-7B7A-43D3-8B79-37D633B846F1}">
                  <asvg:svgBlip xmlns:asvg="http://schemas.microsoft.com/office/drawing/2016/SVG/main" r:embed="rId9"/>
                </a:ext>
              </a:extLst>
            </a:blip>
            <a:stretch>
              <a:fillRect/>
            </a:stretch>
          </a:blipFill>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876800" y="43073"/>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grpSp>
        <p:nvGrpSpPr>
          <p:cNvPr id="4" name="Group 4"/>
          <p:cNvGrpSpPr/>
          <p:nvPr/>
        </p:nvGrpSpPr>
        <p:grpSpPr>
          <a:xfrm>
            <a:off x="7282617" y="2512572"/>
            <a:ext cx="1988973" cy="748992"/>
            <a:chOff x="0" y="0"/>
            <a:chExt cx="812800" cy="306078"/>
          </a:xfrm>
        </p:grpSpPr>
        <p:sp>
          <p:nvSpPr>
            <p:cNvPr id="5" name="Freeform 5"/>
            <p:cNvSpPr/>
            <p:nvPr/>
          </p:nvSpPr>
          <p:spPr>
            <a:xfrm>
              <a:off x="0" y="0"/>
              <a:ext cx="812800" cy="306078"/>
            </a:xfrm>
            <a:custGeom>
              <a:avLst/>
              <a:gdLst/>
              <a:ahLst/>
              <a:cxnLst/>
              <a:rect l="l" t="t" r="r" b="b"/>
              <a:pathLst>
                <a:path w="812800" h="306078">
                  <a:moveTo>
                    <a:pt x="406400" y="0"/>
                  </a:moveTo>
                  <a:cubicBezTo>
                    <a:pt x="181951" y="0"/>
                    <a:pt x="0" y="68518"/>
                    <a:pt x="0" y="153039"/>
                  </a:cubicBezTo>
                  <a:cubicBezTo>
                    <a:pt x="0" y="237560"/>
                    <a:pt x="181951" y="306078"/>
                    <a:pt x="406400" y="306078"/>
                  </a:cubicBezTo>
                  <a:cubicBezTo>
                    <a:pt x="630849" y="306078"/>
                    <a:pt x="812800" y="237560"/>
                    <a:pt x="812800" y="153039"/>
                  </a:cubicBezTo>
                  <a:cubicBezTo>
                    <a:pt x="812800" y="68518"/>
                    <a:pt x="630849" y="0"/>
                    <a:pt x="406400" y="0"/>
                  </a:cubicBezTo>
                  <a:close/>
                </a:path>
              </a:pathLst>
            </a:custGeom>
            <a:solidFill>
              <a:srgbClr val="372A28">
                <a:alpha val="60000"/>
              </a:srgbClr>
            </a:solidFill>
          </p:spPr>
          <p:txBody>
            <a:bodyPr/>
            <a:lstStyle/>
            <a:p>
              <a:endParaRPr lang="en-US"/>
            </a:p>
          </p:txBody>
        </p:sp>
        <p:sp>
          <p:nvSpPr>
            <p:cNvPr id="6" name="TextBox 6"/>
            <p:cNvSpPr txBox="1"/>
            <p:nvPr/>
          </p:nvSpPr>
          <p:spPr>
            <a:xfrm>
              <a:off x="76200" y="-18930"/>
              <a:ext cx="660400" cy="296313"/>
            </a:xfrm>
            <a:prstGeom prst="rect">
              <a:avLst/>
            </a:prstGeom>
          </p:spPr>
          <p:txBody>
            <a:bodyPr lIns="50800" tIns="50800" rIns="50800" bIns="50800" rtlCol="0" anchor="ctr"/>
            <a:lstStyle/>
            <a:p>
              <a:pPr algn="ctr">
                <a:lnSpc>
                  <a:spcPts val="1960"/>
                </a:lnSpc>
              </a:pPr>
              <a:endParaRPr/>
            </a:p>
          </p:txBody>
        </p:sp>
      </p:grpSp>
      <p:sp>
        <p:nvSpPr>
          <p:cNvPr id="7" name="Freeform 7"/>
          <p:cNvSpPr/>
          <p:nvPr/>
        </p:nvSpPr>
        <p:spPr>
          <a:xfrm flipH="1">
            <a:off x="7015288" y="505747"/>
            <a:ext cx="2256302" cy="2381321"/>
          </a:xfrm>
          <a:custGeom>
            <a:avLst/>
            <a:gdLst/>
            <a:ahLst/>
            <a:cxnLst/>
            <a:rect l="l" t="t" r="r" b="b"/>
            <a:pathLst>
              <a:path w="2256302" h="2381321">
                <a:moveTo>
                  <a:pt x="2256302" y="0"/>
                </a:moveTo>
                <a:lnTo>
                  <a:pt x="0" y="0"/>
                </a:lnTo>
                <a:lnTo>
                  <a:pt x="0" y="2381321"/>
                </a:lnTo>
                <a:lnTo>
                  <a:pt x="2256302" y="2381321"/>
                </a:lnTo>
                <a:lnTo>
                  <a:pt x="2256302" y="0"/>
                </a:lnTo>
                <a:close/>
              </a:path>
            </a:pathLst>
          </a:custGeom>
          <a:blipFill>
            <a:blip r:embed="rId4"/>
            <a:stretch>
              <a:fillRect/>
            </a:stretch>
          </a:blipFill>
        </p:spPr>
        <p:txBody>
          <a:bodyPr/>
          <a:lstStyle/>
          <a:p>
            <a:endParaRPr lang="en-US"/>
          </a:p>
        </p:txBody>
      </p:sp>
      <p:sp>
        <p:nvSpPr>
          <p:cNvPr id="8" name="Freeform 8"/>
          <p:cNvSpPr/>
          <p:nvPr/>
        </p:nvSpPr>
        <p:spPr>
          <a:xfrm rot="947588">
            <a:off x="2138202" y="5593569"/>
            <a:ext cx="4796671" cy="3177794"/>
          </a:xfrm>
          <a:custGeom>
            <a:avLst/>
            <a:gdLst/>
            <a:ahLst/>
            <a:cxnLst/>
            <a:rect l="l" t="t" r="r" b="b"/>
            <a:pathLst>
              <a:path w="4796671" h="3177794">
                <a:moveTo>
                  <a:pt x="0" y="0"/>
                </a:moveTo>
                <a:lnTo>
                  <a:pt x="4796671" y="0"/>
                </a:lnTo>
                <a:lnTo>
                  <a:pt x="4796671" y="3177795"/>
                </a:lnTo>
                <a:lnTo>
                  <a:pt x="0" y="3177795"/>
                </a:lnTo>
                <a:lnTo>
                  <a:pt x="0" y="0"/>
                </a:lnTo>
                <a:close/>
              </a:path>
            </a:pathLst>
          </a:custGeom>
          <a:blipFill>
            <a:blip r:embed="rId5">
              <a:alphaModFix amt="50000"/>
              <a:extLst>
                <a:ext uri="{96DAC541-7B7A-43D3-8B79-37D633B846F1}">
                  <asvg:svgBlip xmlns:asvg="http://schemas.microsoft.com/office/drawing/2016/SVG/main" r:embed="rId6"/>
                </a:ext>
              </a:extLst>
            </a:blip>
            <a:stretch>
              <a:fillRect/>
            </a:stretch>
          </a:blipFill>
        </p:spPr>
        <p:txBody>
          <a:bodyPr/>
          <a:lstStyle/>
          <a:p>
            <a:endParaRPr lang="en-US"/>
          </a:p>
        </p:txBody>
      </p:sp>
      <p:sp>
        <p:nvSpPr>
          <p:cNvPr id="9" name="Freeform 9"/>
          <p:cNvSpPr/>
          <p:nvPr/>
        </p:nvSpPr>
        <p:spPr>
          <a:xfrm>
            <a:off x="9022080" y="1571615"/>
            <a:ext cx="499021" cy="561271"/>
          </a:xfrm>
          <a:custGeom>
            <a:avLst/>
            <a:gdLst/>
            <a:ahLst/>
            <a:cxnLst/>
            <a:rect l="l" t="t" r="r" b="b"/>
            <a:pathLst>
              <a:path w="499021" h="561271">
                <a:moveTo>
                  <a:pt x="0" y="0"/>
                </a:moveTo>
                <a:lnTo>
                  <a:pt x="499021" y="0"/>
                </a:lnTo>
                <a:lnTo>
                  <a:pt x="499021" y="561271"/>
                </a:lnTo>
                <a:lnTo>
                  <a:pt x="0" y="561271"/>
                </a:lnTo>
                <a:lnTo>
                  <a:pt x="0" y="0"/>
                </a:lnTo>
                <a:close/>
              </a:path>
            </a:pathLst>
          </a:custGeom>
          <a:blipFill>
            <a:blip r:embed="rId7">
              <a:alphaModFix amt="52000"/>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0" name="Freeform 10"/>
          <p:cNvSpPr/>
          <p:nvPr/>
        </p:nvSpPr>
        <p:spPr>
          <a:xfrm>
            <a:off x="2676381" y="225111"/>
            <a:ext cx="499021" cy="561271"/>
          </a:xfrm>
          <a:custGeom>
            <a:avLst/>
            <a:gdLst/>
            <a:ahLst/>
            <a:cxnLst/>
            <a:rect l="l" t="t" r="r" b="b"/>
            <a:pathLst>
              <a:path w="499021" h="561271">
                <a:moveTo>
                  <a:pt x="0" y="0"/>
                </a:moveTo>
                <a:lnTo>
                  <a:pt x="499020" y="0"/>
                </a:lnTo>
                <a:lnTo>
                  <a:pt x="499020" y="561271"/>
                </a:lnTo>
                <a:lnTo>
                  <a:pt x="0" y="561271"/>
                </a:lnTo>
                <a:lnTo>
                  <a:pt x="0" y="0"/>
                </a:lnTo>
                <a:close/>
              </a:path>
            </a:pathLst>
          </a:custGeom>
          <a:blipFill>
            <a:blip r:embed="rId7">
              <a:alphaModFix amt="52000"/>
              <a:extLst>
                <a:ext uri="{96DAC541-7B7A-43D3-8B79-37D633B846F1}">
                  <asvg:svgBlip xmlns:asvg="http://schemas.microsoft.com/office/drawing/2016/SVG/main" r:embed="rId8"/>
                </a:ext>
              </a:extLst>
            </a:blip>
            <a:stretch>
              <a:fillRect/>
            </a:stretch>
          </a:blipFill>
        </p:spPr>
        <p:txBody>
          <a:bodyPr/>
          <a:lstStyle/>
          <a:p>
            <a:endParaRPr lang="en-US"/>
          </a:p>
        </p:txBody>
      </p:sp>
      <p:grpSp>
        <p:nvGrpSpPr>
          <p:cNvPr id="11" name="Group 11"/>
          <p:cNvGrpSpPr/>
          <p:nvPr/>
        </p:nvGrpSpPr>
        <p:grpSpPr>
          <a:xfrm>
            <a:off x="868503" y="2566605"/>
            <a:ext cx="4114777" cy="831367"/>
            <a:chOff x="0" y="0"/>
            <a:chExt cx="1523991" cy="307914"/>
          </a:xfrm>
        </p:grpSpPr>
        <p:sp>
          <p:nvSpPr>
            <p:cNvPr id="12" name="Freeform 12"/>
            <p:cNvSpPr/>
            <p:nvPr/>
          </p:nvSpPr>
          <p:spPr>
            <a:xfrm>
              <a:off x="0" y="0"/>
              <a:ext cx="1523991" cy="307914"/>
            </a:xfrm>
            <a:custGeom>
              <a:avLst/>
              <a:gdLst/>
              <a:ahLst/>
              <a:cxnLst/>
              <a:rect l="l" t="t" r="r" b="b"/>
              <a:pathLst>
                <a:path w="1523991" h="307914">
                  <a:moveTo>
                    <a:pt x="67734" y="0"/>
                  </a:moveTo>
                  <a:lnTo>
                    <a:pt x="1456258" y="0"/>
                  </a:lnTo>
                  <a:cubicBezTo>
                    <a:pt x="1493666" y="0"/>
                    <a:pt x="1523991" y="30325"/>
                    <a:pt x="1523991" y="67734"/>
                  </a:cubicBezTo>
                  <a:lnTo>
                    <a:pt x="1523991" y="240180"/>
                  </a:lnTo>
                  <a:cubicBezTo>
                    <a:pt x="1523991" y="258144"/>
                    <a:pt x="1516855" y="275372"/>
                    <a:pt x="1504153" y="288075"/>
                  </a:cubicBezTo>
                  <a:cubicBezTo>
                    <a:pt x="1491450" y="300777"/>
                    <a:pt x="1474222" y="307914"/>
                    <a:pt x="1456258" y="307914"/>
                  </a:cubicBezTo>
                  <a:lnTo>
                    <a:pt x="67734" y="307914"/>
                  </a:lnTo>
                  <a:cubicBezTo>
                    <a:pt x="49770" y="307914"/>
                    <a:pt x="32541" y="300777"/>
                    <a:pt x="19839" y="288075"/>
                  </a:cubicBezTo>
                  <a:cubicBezTo>
                    <a:pt x="7136" y="275372"/>
                    <a:pt x="0" y="258144"/>
                    <a:pt x="0" y="240180"/>
                  </a:cubicBezTo>
                  <a:lnTo>
                    <a:pt x="0" y="67734"/>
                  </a:lnTo>
                  <a:cubicBezTo>
                    <a:pt x="0" y="49770"/>
                    <a:pt x="7136" y="32541"/>
                    <a:pt x="19839" y="19839"/>
                  </a:cubicBezTo>
                  <a:cubicBezTo>
                    <a:pt x="32541" y="7136"/>
                    <a:pt x="49770" y="0"/>
                    <a:pt x="67734" y="0"/>
                  </a:cubicBezTo>
                  <a:close/>
                </a:path>
              </a:pathLst>
            </a:custGeom>
            <a:solidFill>
              <a:srgbClr val="96B4DB"/>
            </a:solidFill>
          </p:spPr>
          <p:txBody>
            <a:bodyPr/>
            <a:lstStyle/>
            <a:p>
              <a:endParaRPr lang="en-US"/>
            </a:p>
          </p:txBody>
        </p:sp>
        <p:sp>
          <p:nvSpPr>
            <p:cNvPr id="13" name="TextBox 13"/>
            <p:cNvSpPr txBox="1"/>
            <p:nvPr/>
          </p:nvSpPr>
          <p:spPr>
            <a:xfrm>
              <a:off x="0" y="-47625"/>
              <a:ext cx="1523991" cy="355539"/>
            </a:xfrm>
            <a:prstGeom prst="rect">
              <a:avLst/>
            </a:prstGeom>
          </p:spPr>
          <p:txBody>
            <a:bodyPr lIns="50800" tIns="50800" rIns="50800" bIns="50800" rtlCol="0" anchor="ctr"/>
            <a:lstStyle/>
            <a:p>
              <a:pPr algn="ctr">
                <a:lnSpc>
                  <a:spcPts val="1960"/>
                </a:lnSpc>
              </a:pPr>
              <a:endParaRPr/>
            </a:p>
          </p:txBody>
        </p:sp>
      </p:grpSp>
      <p:grpSp>
        <p:nvGrpSpPr>
          <p:cNvPr id="14" name="Group 14"/>
          <p:cNvGrpSpPr/>
          <p:nvPr/>
        </p:nvGrpSpPr>
        <p:grpSpPr>
          <a:xfrm>
            <a:off x="2925891" y="3993580"/>
            <a:ext cx="4173781" cy="831367"/>
            <a:chOff x="0" y="0"/>
            <a:chExt cx="1545845" cy="307914"/>
          </a:xfrm>
        </p:grpSpPr>
        <p:sp>
          <p:nvSpPr>
            <p:cNvPr id="15" name="Freeform 15"/>
            <p:cNvSpPr/>
            <p:nvPr/>
          </p:nvSpPr>
          <p:spPr>
            <a:xfrm>
              <a:off x="0" y="0"/>
              <a:ext cx="1545845" cy="307914"/>
            </a:xfrm>
            <a:custGeom>
              <a:avLst/>
              <a:gdLst/>
              <a:ahLst/>
              <a:cxnLst/>
              <a:rect l="l" t="t" r="r" b="b"/>
              <a:pathLst>
                <a:path w="1545845" h="307914">
                  <a:moveTo>
                    <a:pt x="66776" y="0"/>
                  </a:moveTo>
                  <a:lnTo>
                    <a:pt x="1479069" y="0"/>
                  </a:lnTo>
                  <a:cubicBezTo>
                    <a:pt x="1515948" y="0"/>
                    <a:pt x="1545845" y="29897"/>
                    <a:pt x="1545845" y="66776"/>
                  </a:cubicBezTo>
                  <a:lnTo>
                    <a:pt x="1545845" y="241137"/>
                  </a:lnTo>
                  <a:cubicBezTo>
                    <a:pt x="1545845" y="278017"/>
                    <a:pt x="1515948" y="307914"/>
                    <a:pt x="1479069" y="307914"/>
                  </a:cubicBezTo>
                  <a:lnTo>
                    <a:pt x="66776" y="307914"/>
                  </a:lnTo>
                  <a:cubicBezTo>
                    <a:pt x="29897" y="307914"/>
                    <a:pt x="0" y="278017"/>
                    <a:pt x="0" y="241137"/>
                  </a:cubicBezTo>
                  <a:lnTo>
                    <a:pt x="0" y="66776"/>
                  </a:lnTo>
                  <a:cubicBezTo>
                    <a:pt x="0" y="29897"/>
                    <a:pt x="29897" y="0"/>
                    <a:pt x="66776" y="0"/>
                  </a:cubicBezTo>
                  <a:close/>
                </a:path>
              </a:pathLst>
            </a:custGeom>
            <a:solidFill>
              <a:srgbClr val="96B4DB"/>
            </a:solidFill>
          </p:spPr>
          <p:txBody>
            <a:bodyPr/>
            <a:lstStyle/>
            <a:p>
              <a:endParaRPr lang="en-US"/>
            </a:p>
          </p:txBody>
        </p:sp>
        <p:sp>
          <p:nvSpPr>
            <p:cNvPr id="16" name="TextBox 16"/>
            <p:cNvSpPr txBox="1"/>
            <p:nvPr/>
          </p:nvSpPr>
          <p:spPr>
            <a:xfrm>
              <a:off x="0" y="-47625"/>
              <a:ext cx="1545845" cy="355539"/>
            </a:xfrm>
            <a:prstGeom prst="rect">
              <a:avLst/>
            </a:prstGeom>
          </p:spPr>
          <p:txBody>
            <a:bodyPr lIns="50800" tIns="50800" rIns="50800" bIns="50800" rtlCol="0" anchor="ctr"/>
            <a:lstStyle/>
            <a:p>
              <a:pPr algn="ctr">
                <a:lnSpc>
                  <a:spcPts val="1960"/>
                </a:lnSpc>
              </a:pPr>
              <a:endParaRPr/>
            </a:p>
          </p:txBody>
        </p:sp>
      </p:grpSp>
      <p:sp>
        <p:nvSpPr>
          <p:cNvPr id="17" name="TextBox 17"/>
          <p:cNvSpPr txBox="1"/>
          <p:nvPr/>
        </p:nvSpPr>
        <p:spPr>
          <a:xfrm>
            <a:off x="807611" y="792221"/>
            <a:ext cx="1868769" cy="698080"/>
          </a:xfrm>
          <a:prstGeom prst="rect">
            <a:avLst/>
          </a:prstGeom>
        </p:spPr>
        <p:txBody>
          <a:bodyPr lIns="0" tIns="0" rIns="0" bIns="0" rtlCol="0" anchor="t">
            <a:spAutoFit/>
          </a:bodyPr>
          <a:lstStyle/>
          <a:p>
            <a:pPr algn="l">
              <a:lnSpc>
                <a:spcPts val="5340"/>
              </a:lnSpc>
            </a:pPr>
            <a:r>
              <a:rPr lang="en-US" sz="4684">
                <a:solidFill>
                  <a:srgbClr val="000000"/>
                </a:solidFill>
                <a:latin typeface="Feel Free Playful"/>
                <a:ea typeface="Feel Free Playful"/>
                <a:cs typeface="Feel Free Playful"/>
                <a:sym typeface="Feel Free Playful"/>
              </a:rPr>
              <a:t>WEEK 2:  </a:t>
            </a:r>
          </a:p>
        </p:txBody>
      </p:sp>
      <p:sp>
        <p:nvSpPr>
          <p:cNvPr id="18" name="TextBox 18"/>
          <p:cNvSpPr txBox="1"/>
          <p:nvPr/>
        </p:nvSpPr>
        <p:spPr>
          <a:xfrm>
            <a:off x="731520" y="1514465"/>
            <a:ext cx="5536175" cy="407498"/>
          </a:xfrm>
          <a:prstGeom prst="rect">
            <a:avLst/>
          </a:prstGeom>
        </p:spPr>
        <p:txBody>
          <a:bodyPr lIns="0" tIns="0" rIns="0" bIns="0" rtlCol="0" anchor="t">
            <a:spAutoFit/>
          </a:bodyPr>
          <a:lstStyle/>
          <a:p>
            <a:pPr marL="503431" lvl="1" indent="-251716" algn="l">
              <a:lnSpc>
                <a:spcPts val="3264"/>
              </a:lnSpc>
              <a:buFont typeface="Arial"/>
              <a:buChar char="•"/>
            </a:pPr>
            <a:r>
              <a:rPr lang="en-US" sz="2331" b="1">
                <a:solidFill>
                  <a:srgbClr val="545454"/>
                </a:solidFill>
                <a:latin typeface="Poppins Bold"/>
                <a:ea typeface="Poppins Bold"/>
                <a:cs typeface="Poppins Bold"/>
                <a:sym typeface="Poppins Bold"/>
              </a:rPr>
              <a:t>Exploratory Data Analysis (EDA):</a:t>
            </a:r>
          </a:p>
        </p:txBody>
      </p:sp>
      <p:sp>
        <p:nvSpPr>
          <p:cNvPr id="19" name="TextBox 19"/>
          <p:cNvSpPr txBox="1"/>
          <p:nvPr/>
        </p:nvSpPr>
        <p:spPr>
          <a:xfrm>
            <a:off x="1299841" y="2722724"/>
            <a:ext cx="3252099" cy="442929"/>
          </a:xfrm>
          <a:prstGeom prst="rect">
            <a:avLst/>
          </a:prstGeom>
        </p:spPr>
        <p:txBody>
          <a:bodyPr lIns="0" tIns="0" rIns="0" bIns="0" rtlCol="0" anchor="t">
            <a:spAutoFit/>
          </a:bodyPr>
          <a:lstStyle/>
          <a:p>
            <a:pPr algn="l">
              <a:lnSpc>
                <a:spcPts val="3411"/>
              </a:lnSpc>
              <a:spcBef>
                <a:spcPct val="0"/>
              </a:spcBef>
            </a:pPr>
            <a:r>
              <a:rPr lang="en-US" sz="2436">
                <a:solidFill>
                  <a:srgbClr val="000000"/>
                </a:solidFill>
                <a:latin typeface="Poppins"/>
                <a:ea typeface="Poppins"/>
                <a:cs typeface="Poppins"/>
                <a:sym typeface="Poppins"/>
              </a:rPr>
              <a:t>All The Data = 3251</a:t>
            </a:r>
          </a:p>
        </p:txBody>
      </p:sp>
      <p:sp>
        <p:nvSpPr>
          <p:cNvPr id="20" name="TextBox 20"/>
          <p:cNvSpPr txBox="1"/>
          <p:nvPr/>
        </p:nvSpPr>
        <p:spPr>
          <a:xfrm>
            <a:off x="2841508" y="4102822"/>
            <a:ext cx="4173781" cy="442849"/>
          </a:xfrm>
          <a:prstGeom prst="rect">
            <a:avLst/>
          </a:prstGeom>
        </p:spPr>
        <p:txBody>
          <a:bodyPr lIns="0" tIns="0" rIns="0" bIns="0" rtlCol="0" anchor="t">
            <a:spAutoFit/>
          </a:bodyPr>
          <a:lstStyle/>
          <a:p>
            <a:pPr algn="ctr">
              <a:lnSpc>
                <a:spcPts val="3415"/>
              </a:lnSpc>
              <a:spcBef>
                <a:spcPct val="0"/>
              </a:spcBef>
            </a:pPr>
            <a:r>
              <a:rPr lang="en-US" sz="2439">
                <a:solidFill>
                  <a:srgbClr val="000000"/>
                </a:solidFill>
                <a:latin typeface="Poppins"/>
                <a:ea typeface="Poppins"/>
                <a:cs typeface="Poppins"/>
                <a:sym typeface="Poppins"/>
              </a:rPr>
              <a:t>Tumor Data = 1654</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876800" y="43073"/>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grpSp>
        <p:nvGrpSpPr>
          <p:cNvPr id="4" name="Group 4"/>
          <p:cNvGrpSpPr/>
          <p:nvPr/>
        </p:nvGrpSpPr>
        <p:grpSpPr>
          <a:xfrm>
            <a:off x="7282617" y="2512572"/>
            <a:ext cx="1988973" cy="748992"/>
            <a:chOff x="0" y="0"/>
            <a:chExt cx="812800" cy="306078"/>
          </a:xfrm>
        </p:grpSpPr>
        <p:sp>
          <p:nvSpPr>
            <p:cNvPr id="5" name="Freeform 5"/>
            <p:cNvSpPr/>
            <p:nvPr/>
          </p:nvSpPr>
          <p:spPr>
            <a:xfrm>
              <a:off x="0" y="0"/>
              <a:ext cx="812800" cy="306078"/>
            </a:xfrm>
            <a:custGeom>
              <a:avLst/>
              <a:gdLst/>
              <a:ahLst/>
              <a:cxnLst/>
              <a:rect l="l" t="t" r="r" b="b"/>
              <a:pathLst>
                <a:path w="812800" h="306078">
                  <a:moveTo>
                    <a:pt x="406400" y="0"/>
                  </a:moveTo>
                  <a:cubicBezTo>
                    <a:pt x="181951" y="0"/>
                    <a:pt x="0" y="68518"/>
                    <a:pt x="0" y="153039"/>
                  </a:cubicBezTo>
                  <a:cubicBezTo>
                    <a:pt x="0" y="237560"/>
                    <a:pt x="181951" y="306078"/>
                    <a:pt x="406400" y="306078"/>
                  </a:cubicBezTo>
                  <a:cubicBezTo>
                    <a:pt x="630849" y="306078"/>
                    <a:pt x="812800" y="237560"/>
                    <a:pt x="812800" y="153039"/>
                  </a:cubicBezTo>
                  <a:cubicBezTo>
                    <a:pt x="812800" y="68518"/>
                    <a:pt x="630849" y="0"/>
                    <a:pt x="406400" y="0"/>
                  </a:cubicBezTo>
                  <a:close/>
                </a:path>
              </a:pathLst>
            </a:custGeom>
            <a:solidFill>
              <a:srgbClr val="372A28">
                <a:alpha val="60000"/>
              </a:srgbClr>
            </a:solidFill>
          </p:spPr>
          <p:txBody>
            <a:bodyPr/>
            <a:lstStyle/>
            <a:p>
              <a:endParaRPr lang="en-US"/>
            </a:p>
          </p:txBody>
        </p:sp>
        <p:sp>
          <p:nvSpPr>
            <p:cNvPr id="6" name="TextBox 6"/>
            <p:cNvSpPr txBox="1"/>
            <p:nvPr/>
          </p:nvSpPr>
          <p:spPr>
            <a:xfrm>
              <a:off x="76200" y="-18930"/>
              <a:ext cx="660400" cy="296313"/>
            </a:xfrm>
            <a:prstGeom prst="rect">
              <a:avLst/>
            </a:prstGeom>
          </p:spPr>
          <p:txBody>
            <a:bodyPr lIns="50800" tIns="50800" rIns="50800" bIns="50800" rtlCol="0" anchor="ctr"/>
            <a:lstStyle/>
            <a:p>
              <a:pPr algn="ctr">
                <a:lnSpc>
                  <a:spcPts val="1960"/>
                </a:lnSpc>
              </a:pPr>
              <a:endParaRPr/>
            </a:p>
          </p:txBody>
        </p:sp>
      </p:grpSp>
      <p:sp>
        <p:nvSpPr>
          <p:cNvPr id="7" name="Freeform 7"/>
          <p:cNvSpPr/>
          <p:nvPr/>
        </p:nvSpPr>
        <p:spPr>
          <a:xfrm flipH="1">
            <a:off x="7015288" y="505747"/>
            <a:ext cx="2256302" cy="2381321"/>
          </a:xfrm>
          <a:custGeom>
            <a:avLst/>
            <a:gdLst/>
            <a:ahLst/>
            <a:cxnLst/>
            <a:rect l="l" t="t" r="r" b="b"/>
            <a:pathLst>
              <a:path w="2256302" h="2381321">
                <a:moveTo>
                  <a:pt x="2256302" y="0"/>
                </a:moveTo>
                <a:lnTo>
                  <a:pt x="0" y="0"/>
                </a:lnTo>
                <a:lnTo>
                  <a:pt x="0" y="2381321"/>
                </a:lnTo>
                <a:lnTo>
                  <a:pt x="2256302" y="2381321"/>
                </a:lnTo>
                <a:lnTo>
                  <a:pt x="2256302" y="0"/>
                </a:lnTo>
                <a:close/>
              </a:path>
            </a:pathLst>
          </a:custGeom>
          <a:blipFill>
            <a:blip r:embed="rId4"/>
            <a:stretch>
              <a:fillRect/>
            </a:stretch>
          </a:blipFill>
        </p:spPr>
        <p:txBody>
          <a:bodyPr/>
          <a:lstStyle/>
          <a:p>
            <a:endParaRPr lang="en-US"/>
          </a:p>
        </p:txBody>
      </p:sp>
      <p:sp>
        <p:nvSpPr>
          <p:cNvPr id="8" name="TextBox 8"/>
          <p:cNvSpPr txBox="1"/>
          <p:nvPr/>
        </p:nvSpPr>
        <p:spPr>
          <a:xfrm>
            <a:off x="807611" y="792221"/>
            <a:ext cx="1868769" cy="698080"/>
          </a:xfrm>
          <a:prstGeom prst="rect">
            <a:avLst/>
          </a:prstGeom>
        </p:spPr>
        <p:txBody>
          <a:bodyPr lIns="0" tIns="0" rIns="0" bIns="0" rtlCol="0" anchor="t">
            <a:spAutoFit/>
          </a:bodyPr>
          <a:lstStyle/>
          <a:p>
            <a:pPr algn="l">
              <a:lnSpc>
                <a:spcPts val="5340"/>
              </a:lnSpc>
            </a:pPr>
            <a:r>
              <a:rPr lang="en-US" sz="4684">
                <a:solidFill>
                  <a:srgbClr val="000000"/>
                </a:solidFill>
                <a:latin typeface="Feel Free Playful"/>
                <a:ea typeface="Feel Free Playful"/>
                <a:cs typeface="Feel Free Playful"/>
                <a:sym typeface="Feel Free Playful"/>
              </a:rPr>
              <a:t>WEEK 2:  </a:t>
            </a:r>
          </a:p>
        </p:txBody>
      </p:sp>
      <p:sp>
        <p:nvSpPr>
          <p:cNvPr id="9" name="Freeform 9"/>
          <p:cNvSpPr/>
          <p:nvPr/>
        </p:nvSpPr>
        <p:spPr>
          <a:xfrm rot="947588">
            <a:off x="2138202" y="5593569"/>
            <a:ext cx="4796671" cy="3177794"/>
          </a:xfrm>
          <a:custGeom>
            <a:avLst/>
            <a:gdLst/>
            <a:ahLst/>
            <a:cxnLst/>
            <a:rect l="l" t="t" r="r" b="b"/>
            <a:pathLst>
              <a:path w="4796671" h="3177794">
                <a:moveTo>
                  <a:pt x="0" y="0"/>
                </a:moveTo>
                <a:lnTo>
                  <a:pt x="4796671" y="0"/>
                </a:lnTo>
                <a:lnTo>
                  <a:pt x="4796671" y="3177795"/>
                </a:lnTo>
                <a:lnTo>
                  <a:pt x="0" y="3177795"/>
                </a:lnTo>
                <a:lnTo>
                  <a:pt x="0" y="0"/>
                </a:lnTo>
                <a:close/>
              </a:path>
            </a:pathLst>
          </a:custGeom>
          <a:blipFill>
            <a:blip r:embed="rId5">
              <a:alphaModFix amt="50000"/>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0" name="Freeform 10"/>
          <p:cNvSpPr/>
          <p:nvPr/>
        </p:nvSpPr>
        <p:spPr>
          <a:xfrm>
            <a:off x="9022080" y="1571615"/>
            <a:ext cx="499021" cy="561271"/>
          </a:xfrm>
          <a:custGeom>
            <a:avLst/>
            <a:gdLst/>
            <a:ahLst/>
            <a:cxnLst/>
            <a:rect l="l" t="t" r="r" b="b"/>
            <a:pathLst>
              <a:path w="499021" h="561271">
                <a:moveTo>
                  <a:pt x="0" y="0"/>
                </a:moveTo>
                <a:lnTo>
                  <a:pt x="499021" y="0"/>
                </a:lnTo>
                <a:lnTo>
                  <a:pt x="499021" y="561271"/>
                </a:lnTo>
                <a:lnTo>
                  <a:pt x="0" y="561271"/>
                </a:lnTo>
                <a:lnTo>
                  <a:pt x="0" y="0"/>
                </a:lnTo>
                <a:close/>
              </a:path>
            </a:pathLst>
          </a:custGeom>
          <a:blipFill>
            <a:blip r:embed="rId7">
              <a:alphaModFix amt="52000"/>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1" name="Freeform 11"/>
          <p:cNvSpPr/>
          <p:nvPr/>
        </p:nvSpPr>
        <p:spPr>
          <a:xfrm>
            <a:off x="2676381" y="225111"/>
            <a:ext cx="499021" cy="561271"/>
          </a:xfrm>
          <a:custGeom>
            <a:avLst/>
            <a:gdLst/>
            <a:ahLst/>
            <a:cxnLst/>
            <a:rect l="l" t="t" r="r" b="b"/>
            <a:pathLst>
              <a:path w="499021" h="561271">
                <a:moveTo>
                  <a:pt x="0" y="0"/>
                </a:moveTo>
                <a:lnTo>
                  <a:pt x="499020" y="0"/>
                </a:lnTo>
                <a:lnTo>
                  <a:pt x="499020" y="561271"/>
                </a:lnTo>
                <a:lnTo>
                  <a:pt x="0" y="561271"/>
                </a:lnTo>
                <a:lnTo>
                  <a:pt x="0" y="0"/>
                </a:lnTo>
                <a:close/>
              </a:path>
            </a:pathLst>
          </a:custGeom>
          <a:blipFill>
            <a:blip r:embed="rId7">
              <a:alphaModFix amt="52000"/>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2" name="Freeform 12"/>
          <p:cNvSpPr/>
          <p:nvPr/>
        </p:nvSpPr>
        <p:spPr>
          <a:xfrm>
            <a:off x="273147" y="2132886"/>
            <a:ext cx="6898634" cy="1848744"/>
          </a:xfrm>
          <a:custGeom>
            <a:avLst/>
            <a:gdLst/>
            <a:ahLst/>
            <a:cxnLst/>
            <a:rect l="l" t="t" r="r" b="b"/>
            <a:pathLst>
              <a:path w="6898634" h="1848744">
                <a:moveTo>
                  <a:pt x="0" y="0"/>
                </a:moveTo>
                <a:lnTo>
                  <a:pt x="6898634" y="0"/>
                </a:lnTo>
                <a:lnTo>
                  <a:pt x="6898634" y="1848745"/>
                </a:lnTo>
                <a:lnTo>
                  <a:pt x="0" y="1848745"/>
                </a:lnTo>
                <a:lnTo>
                  <a:pt x="0" y="0"/>
                </a:lnTo>
                <a:close/>
              </a:path>
            </a:pathLst>
          </a:custGeom>
          <a:blipFill>
            <a:blip r:embed="rId9"/>
            <a:stretch>
              <a:fillRect l="-3533" r="-781"/>
            </a:stretch>
          </a:blipFill>
        </p:spPr>
        <p:txBody>
          <a:bodyPr/>
          <a:lstStyle/>
          <a:p>
            <a:endParaRPr lang="en-US"/>
          </a:p>
        </p:txBody>
      </p:sp>
      <p:sp>
        <p:nvSpPr>
          <p:cNvPr id="13" name="Freeform 13"/>
          <p:cNvSpPr/>
          <p:nvPr/>
        </p:nvSpPr>
        <p:spPr>
          <a:xfrm>
            <a:off x="273147" y="4067356"/>
            <a:ext cx="7053583" cy="1902710"/>
          </a:xfrm>
          <a:custGeom>
            <a:avLst/>
            <a:gdLst/>
            <a:ahLst/>
            <a:cxnLst/>
            <a:rect l="l" t="t" r="r" b="b"/>
            <a:pathLst>
              <a:path w="7053583" h="1902710">
                <a:moveTo>
                  <a:pt x="0" y="0"/>
                </a:moveTo>
                <a:lnTo>
                  <a:pt x="7053583" y="0"/>
                </a:lnTo>
                <a:lnTo>
                  <a:pt x="7053583" y="1902710"/>
                </a:lnTo>
                <a:lnTo>
                  <a:pt x="0" y="1902710"/>
                </a:lnTo>
                <a:lnTo>
                  <a:pt x="0" y="0"/>
                </a:lnTo>
                <a:close/>
              </a:path>
            </a:pathLst>
          </a:custGeom>
          <a:blipFill>
            <a:blip r:embed="rId10"/>
            <a:stretch>
              <a:fillRect l="-4956" t="-78" r="-127"/>
            </a:stretch>
          </a:blipFill>
        </p:spPr>
        <p:txBody>
          <a:bodyPr/>
          <a:lstStyle/>
          <a:p>
            <a:endParaRPr lang="en-US"/>
          </a:p>
        </p:txBody>
      </p:sp>
      <p:sp>
        <p:nvSpPr>
          <p:cNvPr id="14" name="TextBox 14"/>
          <p:cNvSpPr txBox="1"/>
          <p:nvPr/>
        </p:nvSpPr>
        <p:spPr>
          <a:xfrm>
            <a:off x="731520" y="1514465"/>
            <a:ext cx="5710346" cy="357968"/>
          </a:xfrm>
          <a:prstGeom prst="rect">
            <a:avLst/>
          </a:prstGeom>
        </p:spPr>
        <p:txBody>
          <a:bodyPr lIns="0" tIns="0" rIns="0" bIns="0" rtlCol="0" anchor="t">
            <a:spAutoFit/>
          </a:bodyPr>
          <a:lstStyle/>
          <a:p>
            <a:pPr marL="438663" lvl="1" indent="-219331" algn="l">
              <a:lnSpc>
                <a:spcPts val="2844"/>
              </a:lnSpc>
              <a:buFont typeface="Arial"/>
              <a:buChar char="•"/>
            </a:pPr>
            <a:r>
              <a:rPr lang="en-US" sz="2031" b="1" dirty="0">
                <a:solidFill>
                  <a:srgbClr val="545454"/>
                </a:solidFill>
                <a:latin typeface="Poppins Bold"/>
                <a:ea typeface="Poppins Bold"/>
                <a:cs typeface="Poppins Bold"/>
                <a:sym typeface="Poppins Bold"/>
              </a:rPr>
              <a:t>Exploratory Data Analysis (EDA):</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876800" y="43073"/>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grpSp>
        <p:nvGrpSpPr>
          <p:cNvPr id="4" name="Group 4"/>
          <p:cNvGrpSpPr/>
          <p:nvPr/>
        </p:nvGrpSpPr>
        <p:grpSpPr>
          <a:xfrm>
            <a:off x="7282617" y="2512572"/>
            <a:ext cx="1988973" cy="748992"/>
            <a:chOff x="0" y="0"/>
            <a:chExt cx="812800" cy="306078"/>
          </a:xfrm>
        </p:grpSpPr>
        <p:sp>
          <p:nvSpPr>
            <p:cNvPr id="5" name="Freeform 5"/>
            <p:cNvSpPr/>
            <p:nvPr/>
          </p:nvSpPr>
          <p:spPr>
            <a:xfrm>
              <a:off x="0" y="0"/>
              <a:ext cx="812800" cy="306078"/>
            </a:xfrm>
            <a:custGeom>
              <a:avLst/>
              <a:gdLst/>
              <a:ahLst/>
              <a:cxnLst/>
              <a:rect l="l" t="t" r="r" b="b"/>
              <a:pathLst>
                <a:path w="812800" h="306078">
                  <a:moveTo>
                    <a:pt x="406400" y="0"/>
                  </a:moveTo>
                  <a:cubicBezTo>
                    <a:pt x="181951" y="0"/>
                    <a:pt x="0" y="68518"/>
                    <a:pt x="0" y="153039"/>
                  </a:cubicBezTo>
                  <a:cubicBezTo>
                    <a:pt x="0" y="237560"/>
                    <a:pt x="181951" y="306078"/>
                    <a:pt x="406400" y="306078"/>
                  </a:cubicBezTo>
                  <a:cubicBezTo>
                    <a:pt x="630849" y="306078"/>
                    <a:pt x="812800" y="237560"/>
                    <a:pt x="812800" y="153039"/>
                  </a:cubicBezTo>
                  <a:cubicBezTo>
                    <a:pt x="812800" y="68518"/>
                    <a:pt x="630849" y="0"/>
                    <a:pt x="406400" y="0"/>
                  </a:cubicBezTo>
                  <a:close/>
                </a:path>
              </a:pathLst>
            </a:custGeom>
            <a:solidFill>
              <a:srgbClr val="372A28">
                <a:alpha val="60000"/>
              </a:srgbClr>
            </a:solidFill>
          </p:spPr>
          <p:txBody>
            <a:bodyPr/>
            <a:lstStyle/>
            <a:p>
              <a:endParaRPr lang="en-US"/>
            </a:p>
          </p:txBody>
        </p:sp>
        <p:sp>
          <p:nvSpPr>
            <p:cNvPr id="6" name="TextBox 6"/>
            <p:cNvSpPr txBox="1"/>
            <p:nvPr/>
          </p:nvSpPr>
          <p:spPr>
            <a:xfrm>
              <a:off x="76200" y="-18930"/>
              <a:ext cx="660400" cy="296313"/>
            </a:xfrm>
            <a:prstGeom prst="rect">
              <a:avLst/>
            </a:prstGeom>
          </p:spPr>
          <p:txBody>
            <a:bodyPr lIns="50800" tIns="50800" rIns="50800" bIns="50800" rtlCol="0" anchor="ctr"/>
            <a:lstStyle/>
            <a:p>
              <a:pPr algn="ctr">
                <a:lnSpc>
                  <a:spcPts val="1960"/>
                </a:lnSpc>
              </a:pPr>
              <a:endParaRPr/>
            </a:p>
          </p:txBody>
        </p:sp>
      </p:grpSp>
      <p:sp>
        <p:nvSpPr>
          <p:cNvPr id="7" name="Freeform 7"/>
          <p:cNvSpPr/>
          <p:nvPr/>
        </p:nvSpPr>
        <p:spPr>
          <a:xfrm rot="947588">
            <a:off x="2138202" y="5593569"/>
            <a:ext cx="4796671" cy="3177794"/>
          </a:xfrm>
          <a:custGeom>
            <a:avLst/>
            <a:gdLst/>
            <a:ahLst/>
            <a:cxnLst/>
            <a:rect l="l" t="t" r="r" b="b"/>
            <a:pathLst>
              <a:path w="4796671" h="3177794">
                <a:moveTo>
                  <a:pt x="0" y="0"/>
                </a:moveTo>
                <a:lnTo>
                  <a:pt x="4796671" y="0"/>
                </a:lnTo>
                <a:lnTo>
                  <a:pt x="4796671" y="3177795"/>
                </a:lnTo>
                <a:lnTo>
                  <a:pt x="0" y="3177795"/>
                </a:lnTo>
                <a:lnTo>
                  <a:pt x="0"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8" name="Freeform 8"/>
          <p:cNvSpPr/>
          <p:nvPr/>
        </p:nvSpPr>
        <p:spPr>
          <a:xfrm>
            <a:off x="9022080" y="1571615"/>
            <a:ext cx="499021" cy="561271"/>
          </a:xfrm>
          <a:custGeom>
            <a:avLst/>
            <a:gdLst/>
            <a:ahLst/>
            <a:cxnLst/>
            <a:rect l="l" t="t" r="r" b="b"/>
            <a:pathLst>
              <a:path w="499021" h="561271">
                <a:moveTo>
                  <a:pt x="0" y="0"/>
                </a:moveTo>
                <a:lnTo>
                  <a:pt x="499021" y="0"/>
                </a:lnTo>
                <a:lnTo>
                  <a:pt x="499021" y="561271"/>
                </a:lnTo>
                <a:lnTo>
                  <a:pt x="0" y="561271"/>
                </a:lnTo>
                <a:lnTo>
                  <a:pt x="0" y="0"/>
                </a:lnTo>
                <a:close/>
              </a:path>
            </a:pathLst>
          </a:custGeom>
          <a:blipFill>
            <a:blip r:embed="rId6">
              <a:alphaModFix amt="52000"/>
              <a:extLst>
                <a:ext uri="{96DAC541-7B7A-43D3-8B79-37D633B846F1}">
                  <asvg:svgBlip xmlns:asvg="http://schemas.microsoft.com/office/drawing/2016/SVG/main" r:embed="rId7"/>
                </a:ext>
              </a:extLst>
            </a:blip>
            <a:stretch>
              <a:fillRect/>
            </a:stretch>
          </a:blipFill>
        </p:spPr>
        <p:txBody>
          <a:bodyPr/>
          <a:lstStyle/>
          <a:p>
            <a:endParaRPr lang="en-US"/>
          </a:p>
        </p:txBody>
      </p:sp>
      <p:sp>
        <p:nvSpPr>
          <p:cNvPr id="9" name="Freeform 9"/>
          <p:cNvSpPr/>
          <p:nvPr/>
        </p:nvSpPr>
        <p:spPr>
          <a:xfrm>
            <a:off x="2676381" y="225111"/>
            <a:ext cx="499021" cy="561271"/>
          </a:xfrm>
          <a:custGeom>
            <a:avLst/>
            <a:gdLst/>
            <a:ahLst/>
            <a:cxnLst/>
            <a:rect l="l" t="t" r="r" b="b"/>
            <a:pathLst>
              <a:path w="499021" h="561271">
                <a:moveTo>
                  <a:pt x="0" y="0"/>
                </a:moveTo>
                <a:lnTo>
                  <a:pt x="499020" y="0"/>
                </a:lnTo>
                <a:lnTo>
                  <a:pt x="499020" y="561271"/>
                </a:lnTo>
                <a:lnTo>
                  <a:pt x="0" y="561271"/>
                </a:lnTo>
                <a:lnTo>
                  <a:pt x="0" y="0"/>
                </a:lnTo>
                <a:close/>
              </a:path>
            </a:pathLst>
          </a:custGeom>
          <a:blipFill>
            <a:blip r:embed="rId6">
              <a:alphaModFix amt="52000"/>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Freeform 10"/>
          <p:cNvSpPr/>
          <p:nvPr/>
        </p:nvSpPr>
        <p:spPr>
          <a:xfrm>
            <a:off x="891882" y="1872433"/>
            <a:ext cx="1917007" cy="2377683"/>
          </a:xfrm>
          <a:custGeom>
            <a:avLst/>
            <a:gdLst/>
            <a:ahLst/>
            <a:cxnLst/>
            <a:rect l="l" t="t" r="r" b="b"/>
            <a:pathLst>
              <a:path w="1917007" h="2377683">
                <a:moveTo>
                  <a:pt x="0" y="0"/>
                </a:moveTo>
                <a:lnTo>
                  <a:pt x="1917007" y="0"/>
                </a:lnTo>
                <a:lnTo>
                  <a:pt x="1917007" y="2377683"/>
                </a:lnTo>
                <a:lnTo>
                  <a:pt x="0" y="2377683"/>
                </a:lnTo>
                <a:lnTo>
                  <a:pt x="0" y="0"/>
                </a:lnTo>
                <a:close/>
              </a:path>
            </a:pathLst>
          </a:custGeom>
          <a:blipFill>
            <a:blip r:embed="rId8"/>
            <a:stretch>
              <a:fillRect/>
            </a:stretch>
          </a:blipFill>
        </p:spPr>
        <p:txBody>
          <a:bodyPr/>
          <a:lstStyle/>
          <a:p>
            <a:endParaRPr lang="en-US"/>
          </a:p>
        </p:txBody>
      </p:sp>
      <p:sp>
        <p:nvSpPr>
          <p:cNvPr id="11" name="Freeform 11"/>
          <p:cNvSpPr/>
          <p:nvPr/>
        </p:nvSpPr>
        <p:spPr>
          <a:xfrm>
            <a:off x="3595337" y="1775776"/>
            <a:ext cx="4290448" cy="2971576"/>
          </a:xfrm>
          <a:custGeom>
            <a:avLst/>
            <a:gdLst/>
            <a:ahLst/>
            <a:cxnLst/>
            <a:rect l="l" t="t" r="r" b="b"/>
            <a:pathLst>
              <a:path w="4290448" h="2971576">
                <a:moveTo>
                  <a:pt x="0" y="0"/>
                </a:moveTo>
                <a:lnTo>
                  <a:pt x="4290449" y="0"/>
                </a:lnTo>
                <a:lnTo>
                  <a:pt x="4290449" y="2971576"/>
                </a:lnTo>
                <a:lnTo>
                  <a:pt x="0" y="2971576"/>
                </a:lnTo>
                <a:lnTo>
                  <a:pt x="0" y="0"/>
                </a:lnTo>
                <a:close/>
              </a:path>
            </a:pathLst>
          </a:custGeom>
          <a:blipFill>
            <a:blip r:embed="rId9"/>
            <a:stretch>
              <a:fillRect t="-3241" b="-3241"/>
            </a:stretch>
          </a:blipFill>
        </p:spPr>
        <p:txBody>
          <a:bodyPr/>
          <a:lstStyle/>
          <a:p>
            <a:endParaRPr lang="en-US"/>
          </a:p>
        </p:txBody>
      </p:sp>
      <p:sp>
        <p:nvSpPr>
          <p:cNvPr id="12" name="Freeform 12"/>
          <p:cNvSpPr/>
          <p:nvPr/>
        </p:nvSpPr>
        <p:spPr>
          <a:xfrm flipH="1">
            <a:off x="7295764" y="505747"/>
            <a:ext cx="2256302" cy="2381321"/>
          </a:xfrm>
          <a:custGeom>
            <a:avLst/>
            <a:gdLst/>
            <a:ahLst/>
            <a:cxnLst/>
            <a:rect l="l" t="t" r="r" b="b"/>
            <a:pathLst>
              <a:path w="2256302" h="2381321">
                <a:moveTo>
                  <a:pt x="2256302" y="0"/>
                </a:moveTo>
                <a:lnTo>
                  <a:pt x="0" y="0"/>
                </a:lnTo>
                <a:lnTo>
                  <a:pt x="0" y="2381321"/>
                </a:lnTo>
                <a:lnTo>
                  <a:pt x="2256302" y="2381321"/>
                </a:lnTo>
                <a:lnTo>
                  <a:pt x="2256302" y="0"/>
                </a:lnTo>
                <a:close/>
              </a:path>
            </a:pathLst>
          </a:custGeom>
          <a:blipFill>
            <a:blip r:embed="rId10"/>
            <a:stretch>
              <a:fillRect/>
            </a:stretch>
          </a:blipFill>
        </p:spPr>
        <p:txBody>
          <a:bodyPr/>
          <a:lstStyle/>
          <a:p>
            <a:endParaRPr lang="en-US"/>
          </a:p>
        </p:txBody>
      </p:sp>
      <p:sp>
        <p:nvSpPr>
          <p:cNvPr id="13" name="Freeform 13"/>
          <p:cNvSpPr/>
          <p:nvPr/>
        </p:nvSpPr>
        <p:spPr>
          <a:xfrm>
            <a:off x="1338639" y="4371568"/>
            <a:ext cx="2304532" cy="2858334"/>
          </a:xfrm>
          <a:custGeom>
            <a:avLst/>
            <a:gdLst/>
            <a:ahLst/>
            <a:cxnLst/>
            <a:rect l="l" t="t" r="r" b="b"/>
            <a:pathLst>
              <a:path w="2304532" h="2858334">
                <a:moveTo>
                  <a:pt x="0" y="0"/>
                </a:moveTo>
                <a:lnTo>
                  <a:pt x="2304532" y="0"/>
                </a:lnTo>
                <a:lnTo>
                  <a:pt x="2304532" y="2858334"/>
                </a:lnTo>
                <a:lnTo>
                  <a:pt x="0" y="2858334"/>
                </a:lnTo>
                <a:lnTo>
                  <a:pt x="0" y="0"/>
                </a:lnTo>
                <a:close/>
              </a:path>
            </a:pathLst>
          </a:custGeom>
          <a:blipFill>
            <a:blip r:embed="rId11"/>
            <a:stretch>
              <a:fillRect/>
            </a:stretch>
          </a:blipFill>
        </p:spPr>
        <p:txBody>
          <a:bodyPr/>
          <a:lstStyle/>
          <a:p>
            <a:endParaRPr lang="en-US"/>
          </a:p>
        </p:txBody>
      </p:sp>
      <p:sp>
        <p:nvSpPr>
          <p:cNvPr id="14" name="TextBox 14"/>
          <p:cNvSpPr txBox="1"/>
          <p:nvPr/>
        </p:nvSpPr>
        <p:spPr>
          <a:xfrm>
            <a:off x="807611" y="792221"/>
            <a:ext cx="1868769" cy="698080"/>
          </a:xfrm>
          <a:prstGeom prst="rect">
            <a:avLst/>
          </a:prstGeom>
        </p:spPr>
        <p:txBody>
          <a:bodyPr lIns="0" tIns="0" rIns="0" bIns="0" rtlCol="0" anchor="t">
            <a:spAutoFit/>
          </a:bodyPr>
          <a:lstStyle/>
          <a:p>
            <a:pPr algn="l">
              <a:lnSpc>
                <a:spcPts val="5340"/>
              </a:lnSpc>
            </a:pPr>
            <a:r>
              <a:rPr lang="en-US" sz="4684">
                <a:solidFill>
                  <a:srgbClr val="000000"/>
                </a:solidFill>
                <a:latin typeface="Feel Free Playful"/>
                <a:ea typeface="Feel Free Playful"/>
                <a:cs typeface="Feel Free Playful"/>
                <a:sym typeface="Feel Free Playful"/>
              </a:rPr>
              <a:t>WEEK 2:  </a:t>
            </a:r>
          </a:p>
        </p:txBody>
      </p:sp>
      <p:sp>
        <p:nvSpPr>
          <p:cNvPr id="15" name="TextBox 15"/>
          <p:cNvSpPr txBox="1"/>
          <p:nvPr/>
        </p:nvSpPr>
        <p:spPr>
          <a:xfrm>
            <a:off x="731520" y="1514465"/>
            <a:ext cx="5187832" cy="357968"/>
          </a:xfrm>
          <a:prstGeom prst="rect">
            <a:avLst/>
          </a:prstGeom>
        </p:spPr>
        <p:txBody>
          <a:bodyPr lIns="0" tIns="0" rIns="0" bIns="0" rtlCol="0" anchor="t">
            <a:spAutoFit/>
          </a:bodyPr>
          <a:lstStyle/>
          <a:p>
            <a:pPr marL="438663" lvl="1" indent="-219331" algn="l">
              <a:lnSpc>
                <a:spcPts val="2844"/>
              </a:lnSpc>
              <a:buFont typeface="Arial"/>
              <a:buChar char="•"/>
            </a:pPr>
            <a:r>
              <a:rPr lang="en-US" sz="2031" b="1">
                <a:solidFill>
                  <a:srgbClr val="545454"/>
                </a:solidFill>
                <a:latin typeface="Poppins Bold"/>
                <a:ea typeface="Poppins Bold"/>
                <a:cs typeface="Poppins Bold"/>
                <a:sym typeface="Poppins Bold"/>
              </a:rPr>
              <a:t>Skull Stripping</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876800" y="43073"/>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grpSp>
        <p:nvGrpSpPr>
          <p:cNvPr id="4" name="Group 4"/>
          <p:cNvGrpSpPr/>
          <p:nvPr/>
        </p:nvGrpSpPr>
        <p:grpSpPr>
          <a:xfrm>
            <a:off x="7282617" y="2512572"/>
            <a:ext cx="1988973" cy="748992"/>
            <a:chOff x="0" y="0"/>
            <a:chExt cx="812800" cy="306078"/>
          </a:xfrm>
        </p:grpSpPr>
        <p:sp>
          <p:nvSpPr>
            <p:cNvPr id="5" name="Freeform 5"/>
            <p:cNvSpPr/>
            <p:nvPr/>
          </p:nvSpPr>
          <p:spPr>
            <a:xfrm>
              <a:off x="0" y="0"/>
              <a:ext cx="812800" cy="306078"/>
            </a:xfrm>
            <a:custGeom>
              <a:avLst/>
              <a:gdLst/>
              <a:ahLst/>
              <a:cxnLst/>
              <a:rect l="l" t="t" r="r" b="b"/>
              <a:pathLst>
                <a:path w="812800" h="306078">
                  <a:moveTo>
                    <a:pt x="406400" y="0"/>
                  </a:moveTo>
                  <a:cubicBezTo>
                    <a:pt x="181951" y="0"/>
                    <a:pt x="0" y="68518"/>
                    <a:pt x="0" y="153039"/>
                  </a:cubicBezTo>
                  <a:cubicBezTo>
                    <a:pt x="0" y="237560"/>
                    <a:pt x="181951" y="306078"/>
                    <a:pt x="406400" y="306078"/>
                  </a:cubicBezTo>
                  <a:cubicBezTo>
                    <a:pt x="630849" y="306078"/>
                    <a:pt x="812800" y="237560"/>
                    <a:pt x="812800" y="153039"/>
                  </a:cubicBezTo>
                  <a:cubicBezTo>
                    <a:pt x="812800" y="68518"/>
                    <a:pt x="630849" y="0"/>
                    <a:pt x="406400" y="0"/>
                  </a:cubicBezTo>
                  <a:close/>
                </a:path>
              </a:pathLst>
            </a:custGeom>
            <a:solidFill>
              <a:srgbClr val="372A28">
                <a:alpha val="60000"/>
              </a:srgbClr>
            </a:solidFill>
          </p:spPr>
          <p:txBody>
            <a:bodyPr/>
            <a:lstStyle/>
            <a:p>
              <a:endParaRPr lang="en-US"/>
            </a:p>
          </p:txBody>
        </p:sp>
        <p:sp>
          <p:nvSpPr>
            <p:cNvPr id="6" name="TextBox 6"/>
            <p:cNvSpPr txBox="1"/>
            <p:nvPr/>
          </p:nvSpPr>
          <p:spPr>
            <a:xfrm>
              <a:off x="76200" y="-18930"/>
              <a:ext cx="660400" cy="296313"/>
            </a:xfrm>
            <a:prstGeom prst="rect">
              <a:avLst/>
            </a:prstGeom>
          </p:spPr>
          <p:txBody>
            <a:bodyPr lIns="50800" tIns="50800" rIns="50800" bIns="50800" rtlCol="0" anchor="ctr"/>
            <a:lstStyle/>
            <a:p>
              <a:pPr algn="ctr">
                <a:lnSpc>
                  <a:spcPts val="1960"/>
                </a:lnSpc>
              </a:pPr>
              <a:endParaRPr/>
            </a:p>
          </p:txBody>
        </p:sp>
      </p:grpSp>
      <p:sp>
        <p:nvSpPr>
          <p:cNvPr id="7" name="Freeform 7"/>
          <p:cNvSpPr/>
          <p:nvPr/>
        </p:nvSpPr>
        <p:spPr>
          <a:xfrm rot="947588">
            <a:off x="2138202" y="5593569"/>
            <a:ext cx="4796671" cy="3177794"/>
          </a:xfrm>
          <a:custGeom>
            <a:avLst/>
            <a:gdLst/>
            <a:ahLst/>
            <a:cxnLst/>
            <a:rect l="l" t="t" r="r" b="b"/>
            <a:pathLst>
              <a:path w="4796671" h="3177794">
                <a:moveTo>
                  <a:pt x="0" y="0"/>
                </a:moveTo>
                <a:lnTo>
                  <a:pt x="4796671" y="0"/>
                </a:lnTo>
                <a:lnTo>
                  <a:pt x="4796671" y="3177795"/>
                </a:lnTo>
                <a:lnTo>
                  <a:pt x="0" y="3177795"/>
                </a:lnTo>
                <a:lnTo>
                  <a:pt x="0"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8" name="Freeform 8"/>
          <p:cNvSpPr/>
          <p:nvPr/>
        </p:nvSpPr>
        <p:spPr>
          <a:xfrm>
            <a:off x="9022080" y="1571615"/>
            <a:ext cx="499021" cy="561271"/>
          </a:xfrm>
          <a:custGeom>
            <a:avLst/>
            <a:gdLst/>
            <a:ahLst/>
            <a:cxnLst/>
            <a:rect l="l" t="t" r="r" b="b"/>
            <a:pathLst>
              <a:path w="499021" h="561271">
                <a:moveTo>
                  <a:pt x="0" y="0"/>
                </a:moveTo>
                <a:lnTo>
                  <a:pt x="499021" y="0"/>
                </a:lnTo>
                <a:lnTo>
                  <a:pt x="499021" y="561271"/>
                </a:lnTo>
                <a:lnTo>
                  <a:pt x="0" y="561271"/>
                </a:lnTo>
                <a:lnTo>
                  <a:pt x="0" y="0"/>
                </a:lnTo>
                <a:close/>
              </a:path>
            </a:pathLst>
          </a:custGeom>
          <a:blipFill>
            <a:blip r:embed="rId6">
              <a:alphaModFix amt="52000"/>
              <a:extLst>
                <a:ext uri="{96DAC541-7B7A-43D3-8B79-37D633B846F1}">
                  <asvg:svgBlip xmlns:asvg="http://schemas.microsoft.com/office/drawing/2016/SVG/main" r:embed="rId7"/>
                </a:ext>
              </a:extLst>
            </a:blip>
            <a:stretch>
              <a:fillRect/>
            </a:stretch>
          </a:blipFill>
        </p:spPr>
        <p:txBody>
          <a:bodyPr/>
          <a:lstStyle/>
          <a:p>
            <a:endParaRPr lang="en-US"/>
          </a:p>
        </p:txBody>
      </p:sp>
      <p:sp>
        <p:nvSpPr>
          <p:cNvPr id="9" name="Freeform 9"/>
          <p:cNvSpPr/>
          <p:nvPr/>
        </p:nvSpPr>
        <p:spPr>
          <a:xfrm>
            <a:off x="2676381" y="225111"/>
            <a:ext cx="499021" cy="561271"/>
          </a:xfrm>
          <a:custGeom>
            <a:avLst/>
            <a:gdLst/>
            <a:ahLst/>
            <a:cxnLst/>
            <a:rect l="l" t="t" r="r" b="b"/>
            <a:pathLst>
              <a:path w="499021" h="561271">
                <a:moveTo>
                  <a:pt x="0" y="0"/>
                </a:moveTo>
                <a:lnTo>
                  <a:pt x="499020" y="0"/>
                </a:lnTo>
                <a:lnTo>
                  <a:pt x="499020" y="561271"/>
                </a:lnTo>
                <a:lnTo>
                  <a:pt x="0" y="561271"/>
                </a:lnTo>
                <a:lnTo>
                  <a:pt x="0" y="0"/>
                </a:lnTo>
                <a:close/>
              </a:path>
            </a:pathLst>
          </a:custGeom>
          <a:blipFill>
            <a:blip r:embed="rId6">
              <a:alphaModFix amt="52000"/>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Freeform 10"/>
          <p:cNvSpPr/>
          <p:nvPr/>
        </p:nvSpPr>
        <p:spPr>
          <a:xfrm>
            <a:off x="981030" y="4460766"/>
            <a:ext cx="2194371" cy="2721701"/>
          </a:xfrm>
          <a:custGeom>
            <a:avLst/>
            <a:gdLst/>
            <a:ahLst/>
            <a:cxnLst/>
            <a:rect l="l" t="t" r="r" b="b"/>
            <a:pathLst>
              <a:path w="2194371" h="2721701">
                <a:moveTo>
                  <a:pt x="0" y="0"/>
                </a:moveTo>
                <a:lnTo>
                  <a:pt x="2194371" y="0"/>
                </a:lnTo>
                <a:lnTo>
                  <a:pt x="2194371" y="2721700"/>
                </a:lnTo>
                <a:lnTo>
                  <a:pt x="0" y="2721700"/>
                </a:lnTo>
                <a:lnTo>
                  <a:pt x="0" y="0"/>
                </a:lnTo>
                <a:close/>
              </a:path>
            </a:pathLst>
          </a:custGeom>
          <a:blipFill>
            <a:blip r:embed="rId8"/>
            <a:stretch>
              <a:fillRect/>
            </a:stretch>
          </a:blipFill>
        </p:spPr>
        <p:txBody>
          <a:bodyPr/>
          <a:lstStyle/>
          <a:p>
            <a:endParaRPr lang="en-US"/>
          </a:p>
        </p:txBody>
      </p:sp>
      <p:sp>
        <p:nvSpPr>
          <p:cNvPr id="11" name="Freeform 11"/>
          <p:cNvSpPr/>
          <p:nvPr/>
        </p:nvSpPr>
        <p:spPr>
          <a:xfrm flipH="1">
            <a:off x="7295764" y="505747"/>
            <a:ext cx="2256302" cy="2381321"/>
          </a:xfrm>
          <a:custGeom>
            <a:avLst/>
            <a:gdLst/>
            <a:ahLst/>
            <a:cxnLst/>
            <a:rect l="l" t="t" r="r" b="b"/>
            <a:pathLst>
              <a:path w="2256302" h="2381321">
                <a:moveTo>
                  <a:pt x="2256302" y="0"/>
                </a:moveTo>
                <a:lnTo>
                  <a:pt x="0" y="0"/>
                </a:lnTo>
                <a:lnTo>
                  <a:pt x="0" y="2381321"/>
                </a:lnTo>
                <a:lnTo>
                  <a:pt x="2256302" y="2381321"/>
                </a:lnTo>
                <a:lnTo>
                  <a:pt x="2256302" y="0"/>
                </a:lnTo>
                <a:close/>
              </a:path>
            </a:pathLst>
          </a:custGeom>
          <a:blipFill>
            <a:blip r:embed="rId9"/>
            <a:stretch>
              <a:fillRect/>
            </a:stretch>
          </a:blipFill>
        </p:spPr>
        <p:txBody>
          <a:bodyPr/>
          <a:lstStyle/>
          <a:p>
            <a:endParaRPr lang="en-US"/>
          </a:p>
        </p:txBody>
      </p:sp>
      <p:sp>
        <p:nvSpPr>
          <p:cNvPr id="12" name="Freeform 12"/>
          <p:cNvSpPr/>
          <p:nvPr/>
        </p:nvSpPr>
        <p:spPr>
          <a:xfrm>
            <a:off x="252434" y="1786409"/>
            <a:ext cx="4284103" cy="2201318"/>
          </a:xfrm>
          <a:custGeom>
            <a:avLst/>
            <a:gdLst/>
            <a:ahLst/>
            <a:cxnLst/>
            <a:rect l="l" t="t" r="r" b="b"/>
            <a:pathLst>
              <a:path w="4284103" h="2201318">
                <a:moveTo>
                  <a:pt x="0" y="0"/>
                </a:moveTo>
                <a:lnTo>
                  <a:pt x="4284104" y="0"/>
                </a:lnTo>
                <a:lnTo>
                  <a:pt x="4284104" y="2201318"/>
                </a:lnTo>
                <a:lnTo>
                  <a:pt x="0" y="2201318"/>
                </a:lnTo>
                <a:lnTo>
                  <a:pt x="0" y="0"/>
                </a:lnTo>
                <a:close/>
              </a:path>
            </a:pathLst>
          </a:custGeom>
          <a:blipFill>
            <a:blip r:embed="rId10"/>
            <a:stretch>
              <a:fillRect/>
            </a:stretch>
          </a:blipFill>
        </p:spPr>
        <p:txBody>
          <a:bodyPr/>
          <a:lstStyle/>
          <a:p>
            <a:endParaRPr lang="en-US"/>
          </a:p>
        </p:txBody>
      </p:sp>
      <p:sp>
        <p:nvSpPr>
          <p:cNvPr id="13" name="Freeform 13"/>
          <p:cNvSpPr/>
          <p:nvPr/>
        </p:nvSpPr>
        <p:spPr>
          <a:xfrm>
            <a:off x="4621535" y="2512572"/>
            <a:ext cx="2705194" cy="3790115"/>
          </a:xfrm>
          <a:custGeom>
            <a:avLst/>
            <a:gdLst/>
            <a:ahLst/>
            <a:cxnLst/>
            <a:rect l="l" t="t" r="r" b="b"/>
            <a:pathLst>
              <a:path w="2705194" h="3790115">
                <a:moveTo>
                  <a:pt x="0" y="0"/>
                </a:moveTo>
                <a:lnTo>
                  <a:pt x="2705195" y="0"/>
                </a:lnTo>
                <a:lnTo>
                  <a:pt x="2705195" y="3790115"/>
                </a:lnTo>
                <a:lnTo>
                  <a:pt x="0" y="3790115"/>
                </a:lnTo>
                <a:lnTo>
                  <a:pt x="0" y="0"/>
                </a:lnTo>
                <a:close/>
              </a:path>
            </a:pathLst>
          </a:custGeom>
          <a:blipFill>
            <a:blip r:embed="rId11"/>
            <a:stretch>
              <a:fillRect/>
            </a:stretch>
          </a:blipFill>
        </p:spPr>
        <p:txBody>
          <a:bodyPr/>
          <a:lstStyle/>
          <a:p>
            <a:endParaRPr lang="en-US"/>
          </a:p>
        </p:txBody>
      </p:sp>
      <p:sp>
        <p:nvSpPr>
          <p:cNvPr id="14" name="Freeform 14"/>
          <p:cNvSpPr/>
          <p:nvPr/>
        </p:nvSpPr>
        <p:spPr>
          <a:xfrm>
            <a:off x="7576240" y="4407629"/>
            <a:ext cx="1695350" cy="2102760"/>
          </a:xfrm>
          <a:custGeom>
            <a:avLst/>
            <a:gdLst/>
            <a:ahLst/>
            <a:cxnLst/>
            <a:rect l="l" t="t" r="r" b="b"/>
            <a:pathLst>
              <a:path w="1695350" h="2102760">
                <a:moveTo>
                  <a:pt x="0" y="0"/>
                </a:moveTo>
                <a:lnTo>
                  <a:pt x="1695350" y="0"/>
                </a:lnTo>
                <a:lnTo>
                  <a:pt x="1695350" y="2102760"/>
                </a:lnTo>
                <a:lnTo>
                  <a:pt x="0" y="2102760"/>
                </a:lnTo>
                <a:lnTo>
                  <a:pt x="0" y="0"/>
                </a:lnTo>
                <a:close/>
              </a:path>
            </a:pathLst>
          </a:custGeom>
          <a:blipFill>
            <a:blip r:embed="rId12"/>
            <a:stretch>
              <a:fillRect/>
            </a:stretch>
          </a:blipFill>
        </p:spPr>
        <p:txBody>
          <a:bodyPr/>
          <a:lstStyle/>
          <a:p>
            <a:endParaRPr lang="en-US"/>
          </a:p>
        </p:txBody>
      </p:sp>
      <p:sp>
        <p:nvSpPr>
          <p:cNvPr id="15" name="TextBox 15"/>
          <p:cNvSpPr txBox="1"/>
          <p:nvPr/>
        </p:nvSpPr>
        <p:spPr>
          <a:xfrm>
            <a:off x="807611" y="792221"/>
            <a:ext cx="1868769" cy="698080"/>
          </a:xfrm>
          <a:prstGeom prst="rect">
            <a:avLst/>
          </a:prstGeom>
        </p:spPr>
        <p:txBody>
          <a:bodyPr lIns="0" tIns="0" rIns="0" bIns="0" rtlCol="0" anchor="t">
            <a:spAutoFit/>
          </a:bodyPr>
          <a:lstStyle/>
          <a:p>
            <a:pPr algn="l">
              <a:lnSpc>
                <a:spcPts val="5340"/>
              </a:lnSpc>
            </a:pPr>
            <a:r>
              <a:rPr lang="en-US" sz="4684">
                <a:solidFill>
                  <a:srgbClr val="000000"/>
                </a:solidFill>
                <a:latin typeface="Feel Free Playful"/>
                <a:ea typeface="Feel Free Playful"/>
                <a:cs typeface="Feel Free Playful"/>
                <a:sym typeface="Feel Free Playful"/>
              </a:rPr>
              <a:t>WEEK 2:  </a:t>
            </a:r>
          </a:p>
        </p:txBody>
      </p:sp>
      <p:sp>
        <p:nvSpPr>
          <p:cNvPr id="16" name="TextBox 16"/>
          <p:cNvSpPr txBox="1"/>
          <p:nvPr/>
        </p:nvSpPr>
        <p:spPr>
          <a:xfrm>
            <a:off x="731520" y="1514465"/>
            <a:ext cx="5187832" cy="357968"/>
          </a:xfrm>
          <a:prstGeom prst="rect">
            <a:avLst/>
          </a:prstGeom>
        </p:spPr>
        <p:txBody>
          <a:bodyPr lIns="0" tIns="0" rIns="0" bIns="0" rtlCol="0" anchor="t">
            <a:spAutoFit/>
          </a:bodyPr>
          <a:lstStyle/>
          <a:p>
            <a:pPr marL="438663" lvl="1" indent="-219331" algn="l">
              <a:lnSpc>
                <a:spcPts val="2844"/>
              </a:lnSpc>
              <a:buFont typeface="Arial"/>
              <a:buChar char="•"/>
            </a:pPr>
            <a:r>
              <a:rPr lang="en-US" sz="2031" b="1">
                <a:solidFill>
                  <a:srgbClr val="545454"/>
                </a:solidFill>
                <a:latin typeface="Poppins Bold"/>
                <a:ea typeface="Poppins Bold"/>
                <a:cs typeface="Poppins Bold"/>
                <a:sym typeface="Poppins Bold"/>
              </a:rPr>
              <a:t>Skull Stripping</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60" y="43073"/>
            <a:ext cx="4899860" cy="7364546"/>
          </a:xfrm>
          <a:custGeom>
            <a:avLst/>
            <a:gdLst/>
            <a:ahLst/>
            <a:cxnLst/>
            <a:rect l="l" t="t" r="r" b="b"/>
            <a:pathLst>
              <a:path w="4899860" h="7364546">
                <a:moveTo>
                  <a:pt x="0" y="0"/>
                </a:moveTo>
                <a:lnTo>
                  <a:pt x="4899860" y="0"/>
                </a:lnTo>
                <a:lnTo>
                  <a:pt x="4899860" y="7364546"/>
                </a:lnTo>
                <a:lnTo>
                  <a:pt x="0" y="7364546"/>
                </a:lnTo>
                <a:lnTo>
                  <a:pt x="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sp>
        <p:nvSpPr>
          <p:cNvPr id="3" name="Freeform 3"/>
          <p:cNvSpPr/>
          <p:nvPr/>
        </p:nvSpPr>
        <p:spPr>
          <a:xfrm flipH="1">
            <a:off x="4876800" y="-49346"/>
            <a:ext cx="4899860" cy="7364546"/>
          </a:xfrm>
          <a:custGeom>
            <a:avLst/>
            <a:gdLst/>
            <a:ahLst/>
            <a:cxnLst/>
            <a:rect l="l" t="t" r="r" b="b"/>
            <a:pathLst>
              <a:path w="4899860" h="7364546">
                <a:moveTo>
                  <a:pt x="4899860" y="0"/>
                </a:moveTo>
                <a:lnTo>
                  <a:pt x="0" y="0"/>
                </a:lnTo>
                <a:lnTo>
                  <a:pt x="0" y="7364546"/>
                </a:lnTo>
                <a:lnTo>
                  <a:pt x="4899860" y="7364546"/>
                </a:lnTo>
                <a:lnTo>
                  <a:pt x="4899860" y="0"/>
                </a:lnTo>
                <a:close/>
              </a:path>
            </a:pathLst>
          </a:custGeom>
          <a:blipFill>
            <a:blip r:embed="rId2">
              <a:alphaModFix amt="6999"/>
              <a:extLst>
                <a:ext uri="{96DAC541-7B7A-43D3-8B79-37D633B846F1}">
                  <asvg:svgBlip xmlns:asvg="http://schemas.microsoft.com/office/drawing/2016/SVG/main" r:embed="rId3"/>
                </a:ext>
              </a:extLst>
            </a:blip>
            <a:stretch>
              <a:fillRect r="-88700" b="-25548"/>
            </a:stretch>
          </a:blipFill>
        </p:spPr>
        <p:txBody>
          <a:bodyPr/>
          <a:lstStyle/>
          <a:p>
            <a:endParaRPr lang="en-US"/>
          </a:p>
        </p:txBody>
      </p:sp>
      <p:grpSp>
        <p:nvGrpSpPr>
          <p:cNvPr id="4" name="Group 4"/>
          <p:cNvGrpSpPr/>
          <p:nvPr/>
        </p:nvGrpSpPr>
        <p:grpSpPr>
          <a:xfrm>
            <a:off x="7297381" y="2997861"/>
            <a:ext cx="1988973" cy="748992"/>
            <a:chOff x="0" y="0"/>
            <a:chExt cx="812800" cy="306078"/>
          </a:xfrm>
        </p:grpSpPr>
        <p:sp>
          <p:nvSpPr>
            <p:cNvPr id="5" name="Freeform 5"/>
            <p:cNvSpPr/>
            <p:nvPr/>
          </p:nvSpPr>
          <p:spPr>
            <a:xfrm>
              <a:off x="0" y="0"/>
              <a:ext cx="812800" cy="306078"/>
            </a:xfrm>
            <a:custGeom>
              <a:avLst/>
              <a:gdLst/>
              <a:ahLst/>
              <a:cxnLst/>
              <a:rect l="l" t="t" r="r" b="b"/>
              <a:pathLst>
                <a:path w="812800" h="306078">
                  <a:moveTo>
                    <a:pt x="406400" y="0"/>
                  </a:moveTo>
                  <a:cubicBezTo>
                    <a:pt x="181951" y="0"/>
                    <a:pt x="0" y="68518"/>
                    <a:pt x="0" y="153039"/>
                  </a:cubicBezTo>
                  <a:cubicBezTo>
                    <a:pt x="0" y="237560"/>
                    <a:pt x="181951" y="306078"/>
                    <a:pt x="406400" y="306078"/>
                  </a:cubicBezTo>
                  <a:cubicBezTo>
                    <a:pt x="630849" y="306078"/>
                    <a:pt x="812800" y="237560"/>
                    <a:pt x="812800" y="153039"/>
                  </a:cubicBezTo>
                  <a:cubicBezTo>
                    <a:pt x="812800" y="68518"/>
                    <a:pt x="630849" y="0"/>
                    <a:pt x="406400" y="0"/>
                  </a:cubicBezTo>
                  <a:close/>
                </a:path>
              </a:pathLst>
            </a:custGeom>
            <a:solidFill>
              <a:srgbClr val="372A28">
                <a:alpha val="60000"/>
              </a:srgbClr>
            </a:solidFill>
          </p:spPr>
          <p:txBody>
            <a:bodyPr/>
            <a:lstStyle/>
            <a:p>
              <a:endParaRPr lang="en-US"/>
            </a:p>
          </p:txBody>
        </p:sp>
        <p:sp>
          <p:nvSpPr>
            <p:cNvPr id="6" name="TextBox 6"/>
            <p:cNvSpPr txBox="1"/>
            <p:nvPr/>
          </p:nvSpPr>
          <p:spPr>
            <a:xfrm>
              <a:off x="76200" y="-18930"/>
              <a:ext cx="660400" cy="296313"/>
            </a:xfrm>
            <a:prstGeom prst="rect">
              <a:avLst/>
            </a:prstGeom>
          </p:spPr>
          <p:txBody>
            <a:bodyPr lIns="50800" tIns="50800" rIns="50800" bIns="50800" rtlCol="0" anchor="ctr"/>
            <a:lstStyle/>
            <a:p>
              <a:pPr algn="ctr">
                <a:lnSpc>
                  <a:spcPts val="1960"/>
                </a:lnSpc>
              </a:pPr>
              <a:endParaRPr/>
            </a:p>
          </p:txBody>
        </p:sp>
      </p:grpSp>
      <p:sp>
        <p:nvSpPr>
          <p:cNvPr id="7" name="Freeform 7"/>
          <p:cNvSpPr/>
          <p:nvPr/>
        </p:nvSpPr>
        <p:spPr>
          <a:xfrm rot="947588">
            <a:off x="2138202" y="5593569"/>
            <a:ext cx="4796671" cy="3177794"/>
          </a:xfrm>
          <a:custGeom>
            <a:avLst/>
            <a:gdLst/>
            <a:ahLst/>
            <a:cxnLst/>
            <a:rect l="l" t="t" r="r" b="b"/>
            <a:pathLst>
              <a:path w="4796671" h="3177794">
                <a:moveTo>
                  <a:pt x="0" y="0"/>
                </a:moveTo>
                <a:lnTo>
                  <a:pt x="4796671" y="0"/>
                </a:lnTo>
                <a:lnTo>
                  <a:pt x="4796671" y="3177795"/>
                </a:lnTo>
                <a:lnTo>
                  <a:pt x="0" y="3177795"/>
                </a:lnTo>
                <a:lnTo>
                  <a:pt x="0"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8" name="Freeform 8"/>
          <p:cNvSpPr/>
          <p:nvPr/>
        </p:nvSpPr>
        <p:spPr>
          <a:xfrm>
            <a:off x="9022080" y="1571615"/>
            <a:ext cx="499021" cy="561271"/>
          </a:xfrm>
          <a:custGeom>
            <a:avLst/>
            <a:gdLst/>
            <a:ahLst/>
            <a:cxnLst/>
            <a:rect l="l" t="t" r="r" b="b"/>
            <a:pathLst>
              <a:path w="499021" h="561271">
                <a:moveTo>
                  <a:pt x="0" y="0"/>
                </a:moveTo>
                <a:lnTo>
                  <a:pt x="499021" y="0"/>
                </a:lnTo>
                <a:lnTo>
                  <a:pt x="499021" y="561271"/>
                </a:lnTo>
                <a:lnTo>
                  <a:pt x="0" y="561271"/>
                </a:lnTo>
                <a:lnTo>
                  <a:pt x="0" y="0"/>
                </a:lnTo>
                <a:close/>
              </a:path>
            </a:pathLst>
          </a:custGeom>
          <a:blipFill>
            <a:blip r:embed="rId6">
              <a:alphaModFix amt="52000"/>
              <a:extLst>
                <a:ext uri="{96DAC541-7B7A-43D3-8B79-37D633B846F1}">
                  <asvg:svgBlip xmlns:asvg="http://schemas.microsoft.com/office/drawing/2016/SVG/main" r:embed="rId7"/>
                </a:ext>
              </a:extLst>
            </a:blip>
            <a:stretch>
              <a:fillRect/>
            </a:stretch>
          </a:blipFill>
        </p:spPr>
        <p:txBody>
          <a:bodyPr/>
          <a:lstStyle/>
          <a:p>
            <a:endParaRPr lang="en-US"/>
          </a:p>
        </p:txBody>
      </p:sp>
      <p:sp>
        <p:nvSpPr>
          <p:cNvPr id="9" name="Freeform 9"/>
          <p:cNvSpPr/>
          <p:nvPr/>
        </p:nvSpPr>
        <p:spPr>
          <a:xfrm>
            <a:off x="2676381" y="225111"/>
            <a:ext cx="499021" cy="561271"/>
          </a:xfrm>
          <a:custGeom>
            <a:avLst/>
            <a:gdLst/>
            <a:ahLst/>
            <a:cxnLst/>
            <a:rect l="l" t="t" r="r" b="b"/>
            <a:pathLst>
              <a:path w="499021" h="561271">
                <a:moveTo>
                  <a:pt x="0" y="0"/>
                </a:moveTo>
                <a:lnTo>
                  <a:pt x="499020" y="0"/>
                </a:lnTo>
                <a:lnTo>
                  <a:pt x="499020" y="561271"/>
                </a:lnTo>
                <a:lnTo>
                  <a:pt x="0" y="561271"/>
                </a:lnTo>
                <a:lnTo>
                  <a:pt x="0" y="0"/>
                </a:lnTo>
                <a:close/>
              </a:path>
            </a:pathLst>
          </a:custGeom>
          <a:blipFill>
            <a:blip r:embed="rId6">
              <a:alphaModFix amt="52000"/>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Freeform 10"/>
          <p:cNvSpPr/>
          <p:nvPr/>
        </p:nvSpPr>
        <p:spPr>
          <a:xfrm flipH="1">
            <a:off x="7077220" y="197534"/>
            <a:ext cx="2256302" cy="2381321"/>
          </a:xfrm>
          <a:custGeom>
            <a:avLst/>
            <a:gdLst/>
            <a:ahLst/>
            <a:cxnLst/>
            <a:rect l="l" t="t" r="r" b="b"/>
            <a:pathLst>
              <a:path w="2256302" h="2381321">
                <a:moveTo>
                  <a:pt x="2256302" y="0"/>
                </a:moveTo>
                <a:lnTo>
                  <a:pt x="0" y="0"/>
                </a:lnTo>
                <a:lnTo>
                  <a:pt x="0" y="2381321"/>
                </a:lnTo>
                <a:lnTo>
                  <a:pt x="2256302" y="2381321"/>
                </a:lnTo>
                <a:lnTo>
                  <a:pt x="2256302" y="0"/>
                </a:lnTo>
                <a:close/>
              </a:path>
            </a:pathLst>
          </a:custGeom>
          <a:blipFill>
            <a:blip r:embed="rId8"/>
            <a:stretch>
              <a:fillRect/>
            </a:stretch>
          </a:blipFill>
        </p:spPr>
        <p:txBody>
          <a:bodyPr/>
          <a:lstStyle/>
          <a:p>
            <a:endParaRPr lang="en-US"/>
          </a:p>
        </p:txBody>
      </p:sp>
      <p:sp>
        <p:nvSpPr>
          <p:cNvPr id="11" name="Freeform 11"/>
          <p:cNvSpPr/>
          <p:nvPr/>
        </p:nvSpPr>
        <p:spPr>
          <a:xfrm>
            <a:off x="0" y="2210742"/>
            <a:ext cx="9776660" cy="1686740"/>
          </a:xfrm>
          <a:custGeom>
            <a:avLst/>
            <a:gdLst/>
            <a:ahLst/>
            <a:cxnLst/>
            <a:rect l="l" t="t" r="r" b="b"/>
            <a:pathLst>
              <a:path w="9776660" h="1686740">
                <a:moveTo>
                  <a:pt x="0" y="0"/>
                </a:moveTo>
                <a:lnTo>
                  <a:pt x="9776660" y="0"/>
                </a:lnTo>
                <a:lnTo>
                  <a:pt x="9776660" y="1686740"/>
                </a:lnTo>
                <a:lnTo>
                  <a:pt x="0" y="1686740"/>
                </a:lnTo>
                <a:lnTo>
                  <a:pt x="0" y="0"/>
                </a:lnTo>
                <a:close/>
              </a:path>
            </a:pathLst>
          </a:custGeom>
          <a:blipFill>
            <a:blip r:embed="rId9"/>
            <a:stretch>
              <a:fillRect t="-1441" b="-1441"/>
            </a:stretch>
          </a:blipFill>
        </p:spPr>
        <p:txBody>
          <a:bodyPr/>
          <a:lstStyle/>
          <a:p>
            <a:endParaRPr lang="en-US"/>
          </a:p>
        </p:txBody>
      </p:sp>
      <p:sp>
        <p:nvSpPr>
          <p:cNvPr id="12" name="Freeform 12"/>
          <p:cNvSpPr/>
          <p:nvPr/>
        </p:nvSpPr>
        <p:spPr>
          <a:xfrm>
            <a:off x="135709" y="4192088"/>
            <a:ext cx="2760184" cy="2741864"/>
          </a:xfrm>
          <a:custGeom>
            <a:avLst/>
            <a:gdLst/>
            <a:ahLst/>
            <a:cxnLst/>
            <a:rect l="l" t="t" r="r" b="b"/>
            <a:pathLst>
              <a:path w="2760184" h="2741864">
                <a:moveTo>
                  <a:pt x="0" y="0"/>
                </a:moveTo>
                <a:lnTo>
                  <a:pt x="2760184" y="0"/>
                </a:lnTo>
                <a:lnTo>
                  <a:pt x="2760184" y="2741864"/>
                </a:lnTo>
                <a:lnTo>
                  <a:pt x="0" y="2741864"/>
                </a:lnTo>
                <a:lnTo>
                  <a:pt x="0" y="0"/>
                </a:lnTo>
                <a:close/>
              </a:path>
            </a:pathLst>
          </a:custGeom>
          <a:blipFill>
            <a:blip r:embed="rId10"/>
            <a:stretch>
              <a:fillRect/>
            </a:stretch>
          </a:blipFill>
        </p:spPr>
        <p:txBody>
          <a:bodyPr/>
          <a:lstStyle/>
          <a:p>
            <a:endParaRPr lang="en-US"/>
          </a:p>
        </p:txBody>
      </p:sp>
      <p:sp>
        <p:nvSpPr>
          <p:cNvPr id="13" name="Freeform 13"/>
          <p:cNvSpPr/>
          <p:nvPr/>
        </p:nvSpPr>
        <p:spPr>
          <a:xfrm>
            <a:off x="3061600" y="4286266"/>
            <a:ext cx="2637463" cy="2619958"/>
          </a:xfrm>
          <a:custGeom>
            <a:avLst/>
            <a:gdLst/>
            <a:ahLst/>
            <a:cxnLst/>
            <a:rect l="l" t="t" r="r" b="b"/>
            <a:pathLst>
              <a:path w="2637463" h="2619958">
                <a:moveTo>
                  <a:pt x="0" y="0"/>
                </a:moveTo>
                <a:lnTo>
                  <a:pt x="2637463" y="0"/>
                </a:lnTo>
                <a:lnTo>
                  <a:pt x="2637463" y="2619958"/>
                </a:lnTo>
                <a:lnTo>
                  <a:pt x="0" y="2619958"/>
                </a:lnTo>
                <a:lnTo>
                  <a:pt x="0" y="0"/>
                </a:lnTo>
                <a:close/>
              </a:path>
            </a:pathLst>
          </a:custGeom>
          <a:blipFill>
            <a:blip r:embed="rId11"/>
            <a:stretch>
              <a:fillRect/>
            </a:stretch>
          </a:blipFill>
        </p:spPr>
        <p:txBody>
          <a:bodyPr/>
          <a:lstStyle/>
          <a:p>
            <a:endParaRPr lang="en-US"/>
          </a:p>
        </p:txBody>
      </p:sp>
      <p:sp>
        <p:nvSpPr>
          <p:cNvPr id="14" name="Freeform 14"/>
          <p:cNvSpPr/>
          <p:nvPr/>
        </p:nvSpPr>
        <p:spPr>
          <a:xfrm>
            <a:off x="5860988" y="4249620"/>
            <a:ext cx="2674354" cy="2656604"/>
          </a:xfrm>
          <a:custGeom>
            <a:avLst/>
            <a:gdLst/>
            <a:ahLst/>
            <a:cxnLst/>
            <a:rect l="l" t="t" r="r" b="b"/>
            <a:pathLst>
              <a:path w="2674354" h="2656604">
                <a:moveTo>
                  <a:pt x="0" y="0"/>
                </a:moveTo>
                <a:lnTo>
                  <a:pt x="2674354" y="0"/>
                </a:lnTo>
                <a:lnTo>
                  <a:pt x="2674354" y="2656604"/>
                </a:lnTo>
                <a:lnTo>
                  <a:pt x="0" y="2656604"/>
                </a:lnTo>
                <a:lnTo>
                  <a:pt x="0" y="0"/>
                </a:lnTo>
                <a:close/>
              </a:path>
            </a:pathLst>
          </a:custGeom>
          <a:blipFill>
            <a:blip r:embed="rId12"/>
            <a:stretch>
              <a:fillRect/>
            </a:stretch>
          </a:blipFill>
        </p:spPr>
        <p:txBody>
          <a:bodyPr/>
          <a:lstStyle/>
          <a:p>
            <a:endParaRPr lang="en-US"/>
          </a:p>
        </p:txBody>
      </p:sp>
      <p:sp>
        <p:nvSpPr>
          <p:cNvPr id="15" name="TextBox 15"/>
          <p:cNvSpPr txBox="1"/>
          <p:nvPr/>
        </p:nvSpPr>
        <p:spPr>
          <a:xfrm>
            <a:off x="807611" y="792221"/>
            <a:ext cx="1868769" cy="698080"/>
          </a:xfrm>
          <a:prstGeom prst="rect">
            <a:avLst/>
          </a:prstGeom>
        </p:spPr>
        <p:txBody>
          <a:bodyPr lIns="0" tIns="0" rIns="0" bIns="0" rtlCol="0" anchor="t">
            <a:spAutoFit/>
          </a:bodyPr>
          <a:lstStyle/>
          <a:p>
            <a:pPr algn="l">
              <a:lnSpc>
                <a:spcPts val="5340"/>
              </a:lnSpc>
            </a:pPr>
            <a:r>
              <a:rPr lang="en-US" sz="4684">
                <a:solidFill>
                  <a:srgbClr val="000000"/>
                </a:solidFill>
                <a:latin typeface="Feel Free Playful"/>
                <a:ea typeface="Feel Free Playful"/>
                <a:cs typeface="Feel Free Playful"/>
                <a:sym typeface="Feel Free Playful"/>
              </a:rPr>
              <a:t>WEEK 2:  </a:t>
            </a:r>
          </a:p>
        </p:txBody>
      </p:sp>
      <p:sp>
        <p:nvSpPr>
          <p:cNvPr id="16" name="TextBox 16"/>
          <p:cNvSpPr txBox="1"/>
          <p:nvPr/>
        </p:nvSpPr>
        <p:spPr>
          <a:xfrm>
            <a:off x="731520" y="1514465"/>
            <a:ext cx="5187832" cy="357968"/>
          </a:xfrm>
          <a:prstGeom prst="rect">
            <a:avLst/>
          </a:prstGeom>
        </p:spPr>
        <p:txBody>
          <a:bodyPr lIns="0" tIns="0" rIns="0" bIns="0" rtlCol="0" anchor="t">
            <a:spAutoFit/>
          </a:bodyPr>
          <a:lstStyle/>
          <a:p>
            <a:pPr marL="438663" lvl="1" indent="-219331" algn="l">
              <a:lnSpc>
                <a:spcPts val="2844"/>
              </a:lnSpc>
              <a:buFont typeface="Arial"/>
              <a:buChar char="•"/>
            </a:pPr>
            <a:r>
              <a:rPr lang="en-US" sz="2031" b="1">
                <a:solidFill>
                  <a:srgbClr val="545454"/>
                </a:solidFill>
                <a:latin typeface="Poppins Bold"/>
                <a:ea typeface="Poppins Bold"/>
                <a:cs typeface="Poppins Bold"/>
                <a:sym typeface="Poppins Bold"/>
              </a:rPr>
              <a:t>preprocessing </a:t>
            </a:r>
          </a:p>
        </p:txBody>
      </p:sp>
      <p:sp>
        <p:nvSpPr>
          <p:cNvPr id="17" name="TextBox 17"/>
          <p:cNvSpPr txBox="1"/>
          <p:nvPr/>
        </p:nvSpPr>
        <p:spPr>
          <a:xfrm>
            <a:off x="807611" y="3188698"/>
            <a:ext cx="406837" cy="259715"/>
          </a:xfrm>
          <a:prstGeom prst="rect">
            <a:avLst/>
          </a:prstGeom>
        </p:spPr>
        <p:txBody>
          <a:bodyPr lIns="0" tIns="0" rIns="0" bIns="0" rtlCol="0" anchor="t">
            <a:spAutoFit/>
          </a:bodyPr>
          <a:lstStyle/>
          <a:p>
            <a:pPr algn="ctr">
              <a:lnSpc>
                <a:spcPts val="1960"/>
              </a:lnSpc>
              <a:spcBef>
                <a:spcPct val="0"/>
              </a:spcBef>
            </a:pPr>
            <a:r>
              <a:rPr lang="en-US" sz="1400">
                <a:solidFill>
                  <a:srgbClr val="000000"/>
                </a:solidFill>
                <a:latin typeface="Poppins"/>
                <a:ea typeface="Poppins"/>
                <a:cs typeface="Poppins"/>
                <a:sym typeface="Poppins"/>
              </a:rPr>
              <a:t>gray</a:t>
            </a:r>
          </a:p>
        </p:txBody>
      </p:sp>
      <p:sp>
        <p:nvSpPr>
          <p:cNvPr id="18" name="TextBox 18"/>
          <p:cNvSpPr txBox="1"/>
          <p:nvPr/>
        </p:nvSpPr>
        <p:spPr>
          <a:xfrm>
            <a:off x="4092244" y="3954889"/>
            <a:ext cx="380405" cy="259715"/>
          </a:xfrm>
          <a:prstGeom prst="rect">
            <a:avLst/>
          </a:prstGeom>
        </p:spPr>
        <p:txBody>
          <a:bodyPr lIns="0" tIns="0" rIns="0" bIns="0" rtlCol="0" anchor="t">
            <a:spAutoFit/>
          </a:bodyPr>
          <a:lstStyle/>
          <a:p>
            <a:pPr algn="ctr">
              <a:lnSpc>
                <a:spcPts val="1960"/>
              </a:lnSpc>
              <a:spcBef>
                <a:spcPct val="0"/>
              </a:spcBef>
            </a:pPr>
            <a:r>
              <a:rPr lang="en-US" sz="1400" dirty="0">
                <a:solidFill>
                  <a:srgbClr val="000000"/>
                </a:solidFill>
                <a:latin typeface="Poppins"/>
                <a:ea typeface="Poppins"/>
                <a:cs typeface="Poppins"/>
                <a:sym typeface="Poppins"/>
              </a:rPr>
              <a:t>Blur </a:t>
            </a:r>
          </a:p>
        </p:txBody>
      </p:sp>
      <p:sp>
        <p:nvSpPr>
          <p:cNvPr id="19" name="TextBox 19"/>
          <p:cNvSpPr txBox="1"/>
          <p:nvPr/>
        </p:nvSpPr>
        <p:spPr>
          <a:xfrm>
            <a:off x="5763103" y="3954889"/>
            <a:ext cx="2674354" cy="259715"/>
          </a:xfrm>
          <a:prstGeom prst="rect">
            <a:avLst/>
          </a:prstGeom>
        </p:spPr>
        <p:txBody>
          <a:bodyPr lIns="0" tIns="0" rIns="0" bIns="0" rtlCol="0" anchor="t">
            <a:spAutoFit/>
          </a:bodyPr>
          <a:lstStyle/>
          <a:p>
            <a:pPr algn="ctr">
              <a:lnSpc>
                <a:spcPts val="1960"/>
              </a:lnSpc>
              <a:spcBef>
                <a:spcPct val="0"/>
              </a:spcBef>
            </a:pPr>
            <a:r>
              <a:rPr lang="en-US" sz="1400" dirty="0">
                <a:solidFill>
                  <a:srgbClr val="000000"/>
                </a:solidFill>
                <a:latin typeface="Poppins"/>
                <a:ea typeface="Poppins"/>
                <a:cs typeface="Poppins"/>
                <a:sym typeface="Poppins"/>
              </a:rPr>
              <a:t>Grad</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TotalTime>
  <Words>269</Words>
  <Application>Microsoft Office PowerPoint</Application>
  <PresentationFormat>Custom</PresentationFormat>
  <Paragraphs>69</Paragraphs>
  <Slides>25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Poppins Bold</vt:lpstr>
      <vt:lpstr>Arial</vt:lpstr>
      <vt:lpstr>Poppins</vt:lpstr>
      <vt:lpstr>Calibri</vt:lpstr>
      <vt:lpstr>Feel Free Playful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Colorfull Illustration Brainstorm Presentation</dc:title>
  <cp:lastModifiedBy>Samer Wael</cp:lastModifiedBy>
  <cp:revision>9</cp:revision>
  <dcterms:created xsi:type="dcterms:W3CDTF">2006-08-16T00:00:00Z</dcterms:created>
  <dcterms:modified xsi:type="dcterms:W3CDTF">2024-10-18T12:36:43Z</dcterms:modified>
  <dc:identifier>DAGTz0i9jdk</dc:identifier>
</cp:coreProperties>
</file>

<file path=docProps/thumbnail.jpeg>
</file>